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648" r:id="rId1"/>
  </p:sldMasterIdLst>
  <p:notesMasterIdLst>
    <p:notesMasterId r:id="rId24"/>
  </p:notesMasterIdLst>
  <p:sldIdLst>
    <p:sldId id="279" r:id="rId2"/>
    <p:sldId id="333" r:id="rId3"/>
    <p:sldId id="398" r:id="rId4"/>
    <p:sldId id="690" r:id="rId5"/>
    <p:sldId id="718" r:id="rId6"/>
    <p:sldId id="719" r:id="rId7"/>
    <p:sldId id="720" r:id="rId8"/>
    <p:sldId id="731" r:id="rId9"/>
    <p:sldId id="721" r:id="rId10"/>
    <p:sldId id="722" r:id="rId11"/>
    <p:sldId id="724" r:id="rId12"/>
    <p:sldId id="725" r:id="rId13"/>
    <p:sldId id="723" r:id="rId14"/>
    <p:sldId id="726" r:id="rId15"/>
    <p:sldId id="727" r:id="rId16"/>
    <p:sldId id="728" r:id="rId17"/>
    <p:sldId id="729" r:id="rId18"/>
    <p:sldId id="730" r:id="rId19"/>
    <p:sldId id="732" r:id="rId20"/>
    <p:sldId id="733" r:id="rId21"/>
    <p:sldId id="683" r:id="rId22"/>
    <p:sldId id="281" r:id="rId23"/>
  </p:sldIdLst>
  <p:sldSz cx="9144000" cy="5143500" type="screen16x9"/>
  <p:notesSz cx="6805613" cy="9939338"/>
  <p:defaultTextStyle>
    <a:defPPr>
      <a:defRPr lang="zh-CN"/>
    </a:defPPr>
    <a:lvl1pPr marL="0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1pPr>
    <a:lvl2pPr marL="408305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2pPr>
    <a:lvl3pPr marL="816610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3pPr>
    <a:lvl4pPr marL="1224280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4pPr>
    <a:lvl5pPr marL="1632585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5pPr>
    <a:lvl6pPr marL="2040890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6pPr>
    <a:lvl7pPr marL="2449195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7pPr>
    <a:lvl8pPr marL="2856865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8pPr>
    <a:lvl9pPr marL="3265170" algn="l" defTabSz="407670" rtl="0" eaLnBrk="1" latinLnBrk="0" hangingPunct="1">
      <a:defRPr sz="158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iyi.Zhao(赵祎轶)" initials="Y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9AD7"/>
    <a:srgbClr val="CF5F52"/>
    <a:srgbClr val="0089D9"/>
    <a:srgbClr val="2C6096"/>
    <a:srgbClr val="57B5A2"/>
    <a:srgbClr val="4A8ED6"/>
    <a:srgbClr val="F8C033"/>
    <a:srgbClr val="F3B645"/>
    <a:srgbClr val="73AB47"/>
    <a:srgbClr val="2E56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6" autoAdjust="0"/>
    <p:restoredTop sz="83683" autoAdjust="0"/>
  </p:normalViewPr>
  <p:slideViewPr>
    <p:cSldViewPr snapToGrid="0" snapToObjects="1">
      <p:cViewPr varScale="1">
        <p:scale>
          <a:sx n="127" d="100"/>
          <a:sy n="127" d="100"/>
        </p:scale>
        <p:origin x="1200" y="11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4939" y="0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58A97D-CFF7-B443-9ACB-4F658EA99426}" type="datetimeFigureOut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1463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4939" y="9440646"/>
            <a:ext cx="2949099" cy="49696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C85A1-6140-B949-B012-8985D257A19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1pPr>
    <a:lvl2pPr marL="279400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2pPr>
    <a:lvl3pPr marL="558165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3pPr>
    <a:lvl4pPr marL="837565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4pPr>
    <a:lvl5pPr marL="1116330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5pPr>
    <a:lvl6pPr marL="1395730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6pPr>
    <a:lvl7pPr marL="1674495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7pPr>
    <a:lvl8pPr marL="1953895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8pPr>
    <a:lvl9pPr marL="2232660" algn="l" defTabSz="278765" rtl="0" eaLnBrk="1" latinLnBrk="0" hangingPunct="1">
      <a:defRPr sz="7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30270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3902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4596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34393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042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455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5976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1367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7556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6236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6981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838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下面我们开始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5574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7376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下面我们开始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69843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6474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3285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2075" y="746125"/>
            <a:ext cx="6621463" cy="37258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78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C85A1-6140-B949-B012-8985D257A19A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555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22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45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46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28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10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292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752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56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AA4E63D-4089-CB4F-B217-E7A88B25BBC3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</p:spPr>
        <p:txBody>
          <a:bodyPr anchor="b"/>
          <a:lstStyle>
            <a:lvl1pPr algn="l">
              <a:defRPr sz="166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685"/>
            </a:lvl1pPr>
            <a:lvl2pPr marL="382270" indent="0">
              <a:buNone/>
              <a:defRPr sz="2345"/>
            </a:lvl2pPr>
            <a:lvl3pPr marL="764540" indent="0">
              <a:buNone/>
              <a:defRPr sz="2000"/>
            </a:lvl3pPr>
            <a:lvl4pPr marL="1146175" indent="0">
              <a:buNone/>
              <a:defRPr sz="1660"/>
            </a:lvl4pPr>
            <a:lvl5pPr marL="1528445" indent="0">
              <a:buNone/>
              <a:defRPr sz="1660"/>
            </a:lvl5pPr>
            <a:lvl6pPr marL="1910715" indent="0">
              <a:buNone/>
              <a:defRPr sz="1660"/>
            </a:lvl6pPr>
            <a:lvl7pPr marL="2292985" indent="0">
              <a:buNone/>
              <a:defRPr sz="1660"/>
            </a:lvl7pPr>
            <a:lvl8pPr marL="2675255" indent="0">
              <a:buNone/>
              <a:defRPr sz="1660"/>
            </a:lvl8pPr>
            <a:lvl9pPr marL="3056890" indent="0">
              <a:buNone/>
              <a:defRPr sz="166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45"/>
            </a:lvl1pPr>
            <a:lvl2pPr marL="382270" indent="0">
              <a:buNone/>
              <a:defRPr sz="1030"/>
            </a:lvl2pPr>
            <a:lvl3pPr marL="764540" indent="0">
              <a:buNone/>
              <a:defRPr sz="855"/>
            </a:lvl3pPr>
            <a:lvl4pPr marL="1146175" indent="0">
              <a:buNone/>
              <a:defRPr sz="745"/>
            </a:lvl4pPr>
            <a:lvl5pPr marL="1528445" indent="0">
              <a:buNone/>
              <a:defRPr sz="745"/>
            </a:lvl5pPr>
            <a:lvl6pPr marL="1910715" indent="0">
              <a:buNone/>
              <a:defRPr sz="745"/>
            </a:lvl6pPr>
            <a:lvl7pPr marL="2292985" indent="0">
              <a:buNone/>
              <a:defRPr sz="745"/>
            </a:lvl7pPr>
            <a:lvl8pPr marL="2675255" indent="0">
              <a:buNone/>
              <a:defRPr sz="745"/>
            </a:lvl8pPr>
            <a:lvl9pPr marL="3056890" indent="0">
              <a:buNone/>
              <a:defRPr sz="74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6DF5DB7-72CE-924F-81EC-A13E22E8E6F3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D3B0214-4B8B-854B-936F-74C564E1B306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440989" y="270273"/>
            <a:ext cx="3240087" cy="5757862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720726" y="270273"/>
            <a:ext cx="9567863" cy="575786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622124F-9E47-4246-8DF3-2D58A6901B83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 hasCustomPrompt="1"/>
          </p:nvPr>
        </p:nvSpPr>
        <p:spPr>
          <a:xfrm>
            <a:off x="1812726" y="1290897"/>
            <a:ext cx="5518549" cy="1305968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4460"/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 hasCustomPrompt="1"/>
          </p:nvPr>
        </p:nvSpPr>
        <p:spPr>
          <a:xfrm>
            <a:off x="1812726" y="2632026"/>
            <a:ext cx="5518549" cy="4470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715"/>
            </a:lvl1pPr>
            <a:lvl2pPr marL="0" indent="130810" algn="ctr">
              <a:spcBef>
                <a:spcPts val="0"/>
              </a:spcBef>
              <a:buSzTx/>
              <a:buNone/>
              <a:defRPr sz="1715"/>
            </a:lvl2pPr>
            <a:lvl3pPr marL="0" indent="261620" algn="ctr">
              <a:spcBef>
                <a:spcPts val="0"/>
              </a:spcBef>
              <a:buSzTx/>
              <a:buNone/>
              <a:defRPr sz="1715"/>
            </a:lvl3pPr>
            <a:lvl4pPr marL="0" indent="391795" algn="ctr">
              <a:spcBef>
                <a:spcPts val="0"/>
              </a:spcBef>
              <a:buSzTx/>
              <a:buNone/>
              <a:defRPr sz="1715"/>
            </a:lvl4pPr>
            <a:lvl5pPr marL="0" indent="522605" algn="ctr">
              <a:spcBef>
                <a:spcPts val="0"/>
              </a:spcBef>
              <a:buSzTx/>
              <a:buNone/>
              <a:defRPr sz="1715"/>
            </a:lvl5pPr>
          </a:lstStyle>
          <a:p>
            <a:pPr lvl="0">
              <a:defRPr sz="1800"/>
            </a:pPr>
            <a:r>
              <a:rPr sz="1715"/>
              <a:t>正文级别 1</a:t>
            </a:r>
          </a:p>
          <a:p>
            <a:pPr lvl="1">
              <a:defRPr sz="1800"/>
            </a:pPr>
            <a:r>
              <a:rPr sz="1715"/>
              <a:t>正文级别 2</a:t>
            </a:r>
          </a:p>
          <a:p>
            <a:pPr lvl="2">
              <a:defRPr sz="1800"/>
            </a:pPr>
            <a:r>
              <a:rPr sz="1715"/>
              <a:t>正文级别 3</a:t>
            </a:r>
          </a:p>
          <a:p>
            <a:pPr lvl="3">
              <a:defRPr sz="1800"/>
            </a:pPr>
            <a:r>
              <a:rPr sz="1715"/>
              <a:t>正文级别 4</a:t>
            </a:r>
          </a:p>
          <a:p>
            <a:pPr lvl="4">
              <a:defRPr sz="1800"/>
            </a:pPr>
            <a:r>
              <a:rPr sz="1715"/>
              <a:t>正文级别 5</a:t>
            </a:r>
          </a:p>
        </p:txBody>
      </p:sp>
    </p:spTree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3DB197-84B0-484E-9C0F-88358ECCB797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E077DA78-E013-4A8C-AD75-63A150561B1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9408883D-09E3-CF49-B5B8-47FA7A39E5A1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3315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1pPr>
            <a:lvl2pPr marL="38227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2pPr>
            <a:lvl3pPr marL="764540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3pPr>
            <a:lvl4pPr marL="114617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4pPr>
            <a:lvl5pPr marL="152844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5pPr>
            <a:lvl6pPr marL="191071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6pPr>
            <a:lvl7pPr marL="229298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7pPr>
            <a:lvl8pPr marL="267525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8pPr>
            <a:lvl9pPr marL="3056890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3DA363B-A80B-BB4E-B806-FE406046F42E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311097"/>
            <a:ext cx="7772400" cy="1021556"/>
          </a:xfrm>
          <a:prstGeom prst="rect">
            <a:avLst/>
          </a:prstGeom>
        </p:spPr>
        <p:txBody>
          <a:bodyPr anchor="ctr"/>
          <a:lstStyle>
            <a:lvl1pPr algn="l">
              <a:defRPr sz="3315" b="1" cap="all"/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5800" y="3332653"/>
            <a:ext cx="7772400" cy="112514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60">
                <a:solidFill>
                  <a:schemeClr val="tx1">
                    <a:tint val="75000"/>
                  </a:schemeClr>
                </a:solidFill>
              </a:defRPr>
            </a:lvl1pPr>
            <a:lvl2pPr marL="382270" indent="0">
              <a:buNone/>
              <a:defRPr sz="1485">
                <a:solidFill>
                  <a:schemeClr val="tx1">
                    <a:tint val="75000"/>
                  </a:schemeClr>
                </a:solidFill>
              </a:defRPr>
            </a:lvl2pPr>
            <a:lvl3pPr marL="764540" indent="0">
              <a:buNone/>
              <a:defRPr sz="1315">
                <a:solidFill>
                  <a:schemeClr val="tx1">
                    <a:tint val="75000"/>
                  </a:schemeClr>
                </a:solidFill>
              </a:defRPr>
            </a:lvl3pPr>
            <a:lvl4pPr marL="114617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4pPr>
            <a:lvl5pPr marL="152844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5pPr>
            <a:lvl6pPr marL="191071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6pPr>
            <a:lvl7pPr marL="229298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7pPr>
            <a:lvl8pPr marL="2675255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8pPr>
            <a:lvl9pPr marL="3056890" indent="0">
              <a:buNone/>
              <a:defRPr sz="11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13DA363B-A80B-BB4E-B806-FE406046F42E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0726" y="1575197"/>
            <a:ext cx="6403975" cy="4452938"/>
          </a:xfrm>
          <a:prstGeom prst="rect">
            <a:avLst/>
          </a:prstGeom>
        </p:spPr>
        <p:txBody>
          <a:bodyPr/>
          <a:lstStyle>
            <a:lvl1pPr>
              <a:defRPr sz="2345"/>
            </a:lvl1pPr>
            <a:lvl2pPr>
              <a:defRPr sz="2000"/>
            </a:lvl2pPr>
            <a:lvl3pPr>
              <a:defRPr sz="166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277101" y="1575197"/>
            <a:ext cx="6403975" cy="4452938"/>
          </a:xfrm>
          <a:prstGeom prst="rect">
            <a:avLst/>
          </a:prstGeom>
        </p:spPr>
        <p:txBody>
          <a:bodyPr/>
          <a:lstStyle>
            <a:lvl1pPr>
              <a:defRPr sz="2345"/>
            </a:lvl1pPr>
            <a:lvl2pPr>
              <a:defRPr sz="2000"/>
            </a:lvl2pPr>
            <a:lvl3pPr>
              <a:defRPr sz="1660"/>
            </a:lvl3pPr>
            <a:lvl4pPr>
              <a:defRPr sz="1485"/>
            </a:lvl4pPr>
            <a:lvl5pPr>
              <a:defRPr sz="1485"/>
            </a:lvl5pPr>
            <a:lvl6pPr>
              <a:defRPr sz="1485"/>
            </a:lvl6pPr>
            <a:lvl7pPr>
              <a:defRPr sz="1485"/>
            </a:lvl7pPr>
            <a:lvl8pPr>
              <a:defRPr sz="1485"/>
            </a:lvl8pPr>
            <a:lvl9pPr>
              <a:defRPr sz="148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0011B06E-5CF0-694C-AEDF-27B9E0CDF61A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2270" indent="0">
              <a:buNone/>
              <a:defRPr sz="1660" b="1"/>
            </a:lvl2pPr>
            <a:lvl3pPr marL="764540" indent="0">
              <a:buNone/>
              <a:defRPr sz="1485" b="1"/>
            </a:lvl3pPr>
            <a:lvl4pPr marL="1146175" indent="0">
              <a:buNone/>
              <a:defRPr sz="1315" b="1"/>
            </a:lvl4pPr>
            <a:lvl5pPr marL="1528445" indent="0">
              <a:buNone/>
              <a:defRPr sz="1315" b="1"/>
            </a:lvl5pPr>
            <a:lvl6pPr marL="1910715" indent="0">
              <a:buNone/>
              <a:defRPr sz="1315" b="1"/>
            </a:lvl6pPr>
            <a:lvl7pPr marL="2292985" indent="0">
              <a:buNone/>
              <a:defRPr sz="1315" b="1"/>
            </a:lvl7pPr>
            <a:lvl8pPr marL="2675255" indent="0">
              <a:buNone/>
              <a:defRPr sz="1315" b="1"/>
            </a:lvl8pPr>
            <a:lvl9pPr marL="3056890" indent="0">
              <a:buNone/>
              <a:defRPr sz="1315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60"/>
            </a:lvl2pPr>
            <a:lvl3pPr>
              <a:defRPr sz="1485"/>
            </a:lvl3pPr>
            <a:lvl4pPr>
              <a:defRPr sz="1315"/>
            </a:lvl4pPr>
            <a:lvl5pPr>
              <a:defRPr sz="1315"/>
            </a:lvl5pPr>
            <a:lvl6pPr>
              <a:defRPr sz="1315"/>
            </a:lvl6pPr>
            <a:lvl7pPr>
              <a:defRPr sz="1315"/>
            </a:lvl7pPr>
            <a:lvl8pPr>
              <a:defRPr sz="1315"/>
            </a:lvl8pPr>
            <a:lvl9pPr>
              <a:defRPr sz="131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1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/>
            </a:lvl1pPr>
            <a:lvl2pPr marL="382270" indent="0">
              <a:buNone/>
              <a:defRPr sz="1660" b="1"/>
            </a:lvl2pPr>
            <a:lvl3pPr marL="764540" indent="0">
              <a:buNone/>
              <a:defRPr sz="1485" b="1"/>
            </a:lvl3pPr>
            <a:lvl4pPr marL="1146175" indent="0">
              <a:buNone/>
              <a:defRPr sz="1315" b="1"/>
            </a:lvl4pPr>
            <a:lvl5pPr marL="1528445" indent="0">
              <a:buNone/>
              <a:defRPr sz="1315" b="1"/>
            </a:lvl5pPr>
            <a:lvl6pPr marL="1910715" indent="0">
              <a:buNone/>
              <a:defRPr sz="1315" b="1"/>
            </a:lvl6pPr>
            <a:lvl7pPr marL="2292985" indent="0">
              <a:buNone/>
              <a:defRPr sz="1315" b="1"/>
            </a:lvl7pPr>
            <a:lvl8pPr marL="2675255" indent="0">
              <a:buNone/>
              <a:defRPr sz="1315" b="1"/>
            </a:lvl8pPr>
            <a:lvl9pPr marL="3056890" indent="0">
              <a:buNone/>
              <a:defRPr sz="1315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660"/>
            </a:lvl2pPr>
            <a:lvl3pPr>
              <a:defRPr sz="1485"/>
            </a:lvl3pPr>
            <a:lvl4pPr>
              <a:defRPr sz="1315"/>
            </a:lvl4pPr>
            <a:lvl5pPr>
              <a:defRPr sz="1315"/>
            </a:lvl5pPr>
            <a:lvl6pPr>
              <a:defRPr sz="1315"/>
            </a:lvl6pPr>
            <a:lvl7pPr>
              <a:defRPr sz="1315"/>
            </a:lvl7pPr>
            <a:lvl8pPr>
              <a:defRPr sz="1315"/>
            </a:lvl8pPr>
            <a:lvl9pPr>
              <a:defRPr sz="131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A6CDAC0C-F25E-E245-B781-5894B4CCB0C1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3B85CD7-2705-7941-B366-2A9ED49468B7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80AEC30D-CBB5-6B43-BE99-7D86BF77BE38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8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166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2685"/>
            </a:lvl1pPr>
            <a:lvl2pPr>
              <a:defRPr sz="2345"/>
            </a:lvl2pPr>
            <a:lvl3pPr>
              <a:defRPr sz="2000"/>
            </a:lvl3pPr>
            <a:lvl4pPr>
              <a:defRPr sz="1660"/>
            </a:lvl4pPr>
            <a:lvl5pPr>
              <a:defRPr sz="1660"/>
            </a:lvl5pPr>
            <a:lvl6pPr>
              <a:defRPr sz="1660"/>
            </a:lvl6pPr>
            <a:lvl7pPr>
              <a:defRPr sz="1660"/>
            </a:lvl7pPr>
            <a:lvl8pPr>
              <a:defRPr sz="1660"/>
            </a:lvl8pPr>
            <a:lvl9pPr>
              <a:defRPr sz="166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5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145"/>
            </a:lvl1pPr>
            <a:lvl2pPr marL="382270" indent="0">
              <a:buNone/>
              <a:defRPr sz="1030"/>
            </a:lvl2pPr>
            <a:lvl3pPr marL="764540" indent="0">
              <a:buNone/>
              <a:defRPr sz="855"/>
            </a:lvl3pPr>
            <a:lvl4pPr marL="1146175" indent="0">
              <a:buNone/>
              <a:defRPr sz="745"/>
            </a:lvl4pPr>
            <a:lvl5pPr marL="1528445" indent="0">
              <a:buNone/>
              <a:defRPr sz="745"/>
            </a:lvl5pPr>
            <a:lvl6pPr marL="1910715" indent="0">
              <a:buNone/>
              <a:defRPr sz="745"/>
            </a:lvl6pPr>
            <a:lvl7pPr marL="2292985" indent="0">
              <a:buNone/>
              <a:defRPr sz="745"/>
            </a:lvl7pPr>
            <a:lvl8pPr marL="2675255" indent="0">
              <a:buNone/>
              <a:defRPr sz="745"/>
            </a:lvl8pPr>
            <a:lvl9pPr marL="3056890" indent="0">
              <a:buNone/>
              <a:defRPr sz="745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80E1333-D90C-9645-B61C-32AD31682A37}" type="datetime1">
              <a:rPr kumimoji="1" lang="zh-CN" altLang="en-US" smtClean="0"/>
              <a:t>2021/12/17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78FF581D-1712-A444-9585-BDF1B058DF0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atMod val="3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 descr="dji-grey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168" y="4844704"/>
            <a:ext cx="298534" cy="15488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/>
  <p:hf hdr="0" ftr="0" dt="0"/>
  <p:txStyles>
    <p:titleStyle>
      <a:lvl1pPr algn="ctr" defTabSz="381635" rtl="0" eaLnBrk="1" latinLnBrk="0" hangingPunct="1">
        <a:spcBef>
          <a:spcPct val="0"/>
        </a:spcBef>
        <a:buNone/>
        <a:defRPr sz="36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6385" indent="-286385" algn="l" defTabSz="381635" rtl="0" eaLnBrk="1" latinLnBrk="0" hangingPunct="1">
        <a:spcBef>
          <a:spcPct val="20000"/>
        </a:spcBef>
        <a:buFont typeface="Arial" panose="020B0604020202090204"/>
        <a:buChar char="•"/>
        <a:defRPr sz="2685" kern="1200">
          <a:solidFill>
            <a:schemeClr val="tx1"/>
          </a:solidFill>
          <a:latin typeface="+mn-lt"/>
          <a:ea typeface="+mn-ea"/>
          <a:cs typeface="+mn-cs"/>
        </a:defRPr>
      </a:lvl1pPr>
      <a:lvl2pPr marL="621030" indent="-238760" algn="l" defTabSz="381635" rtl="0" eaLnBrk="1" latinLnBrk="0" hangingPunct="1">
        <a:spcBef>
          <a:spcPct val="20000"/>
        </a:spcBef>
        <a:buFont typeface="Arial" panose="020B0604020202090204"/>
        <a:buChar char="–"/>
        <a:defRPr sz="2345" kern="1200">
          <a:solidFill>
            <a:schemeClr val="tx1"/>
          </a:solidFill>
          <a:latin typeface="+mn-lt"/>
          <a:ea typeface="+mn-ea"/>
          <a:cs typeface="+mn-cs"/>
        </a:defRPr>
      </a:lvl2pPr>
      <a:lvl3pPr marL="955675" indent="-191135" algn="l" defTabSz="381635" rtl="0" eaLnBrk="1" latinLnBrk="0" hangingPunct="1">
        <a:spcBef>
          <a:spcPct val="200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37310" indent="-191135" algn="l" defTabSz="381635" rtl="0" eaLnBrk="1" latinLnBrk="0" hangingPunct="1">
        <a:spcBef>
          <a:spcPct val="20000"/>
        </a:spcBef>
        <a:buFont typeface="Arial" panose="020B0604020202090204"/>
        <a:buChar char="–"/>
        <a:defRPr sz="1660" kern="1200">
          <a:solidFill>
            <a:schemeClr val="tx1"/>
          </a:solidFill>
          <a:latin typeface="+mn-lt"/>
          <a:ea typeface="+mn-ea"/>
          <a:cs typeface="+mn-cs"/>
        </a:defRPr>
      </a:lvl4pPr>
      <a:lvl5pPr marL="1719580" indent="-191135" algn="l" defTabSz="381635" rtl="0" eaLnBrk="1" latinLnBrk="0" hangingPunct="1">
        <a:spcBef>
          <a:spcPct val="20000"/>
        </a:spcBef>
        <a:buFont typeface="Arial" panose="020B0604020202090204"/>
        <a:buChar char="»"/>
        <a:defRPr sz="1660" kern="1200">
          <a:solidFill>
            <a:schemeClr val="tx1"/>
          </a:solidFill>
          <a:latin typeface="+mn-lt"/>
          <a:ea typeface="+mn-ea"/>
          <a:cs typeface="+mn-cs"/>
        </a:defRPr>
      </a:lvl5pPr>
      <a:lvl6pPr marL="2101850" indent="-191135" algn="l" defTabSz="381635" rtl="0" eaLnBrk="1" latinLnBrk="0" hangingPunct="1">
        <a:spcBef>
          <a:spcPct val="20000"/>
        </a:spcBef>
        <a:buFont typeface="Arial" panose="020B0604020202090204"/>
        <a:buChar char="•"/>
        <a:defRPr sz="1660" kern="1200">
          <a:solidFill>
            <a:schemeClr val="tx1"/>
          </a:solidFill>
          <a:latin typeface="+mn-lt"/>
          <a:ea typeface="+mn-ea"/>
          <a:cs typeface="+mn-cs"/>
        </a:defRPr>
      </a:lvl6pPr>
      <a:lvl7pPr marL="2484120" indent="-191135" algn="l" defTabSz="381635" rtl="0" eaLnBrk="1" latinLnBrk="0" hangingPunct="1">
        <a:spcBef>
          <a:spcPct val="20000"/>
        </a:spcBef>
        <a:buFont typeface="Arial" panose="020B0604020202090204"/>
        <a:buChar char="•"/>
        <a:defRPr sz="1660" kern="1200">
          <a:solidFill>
            <a:schemeClr val="tx1"/>
          </a:solidFill>
          <a:latin typeface="+mn-lt"/>
          <a:ea typeface="+mn-ea"/>
          <a:cs typeface="+mn-cs"/>
        </a:defRPr>
      </a:lvl7pPr>
      <a:lvl8pPr marL="2866390" indent="-191135" algn="l" defTabSz="381635" rtl="0" eaLnBrk="1" latinLnBrk="0" hangingPunct="1">
        <a:spcBef>
          <a:spcPct val="20000"/>
        </a:spcBef>
        <a:buFont typeface="Arial" panose="020B0604020202090204"/>
        <a:buChar char="•"/>
        <a:defRPr sz="1660" kern="1200">
          <a:solidFill>
            <a:schemeClr val="tx1"/>
          </a:solidFill>
          <a:latin typeface="+mn-lt"/>
          <a:ea typeface="+mn-ea"/>
          <a:cs typeface="+mn-cs"/>
        </a:defRPr>
      </a:lvl8pPr>
      <a:lvl9pPr marL="3248025" indent="-191135" algn="l" defTabSz="381635" rtl="0" eaLnBrk="1" latinLnBrk="0" hangingPunct="1">
        <a:spcBef>
          <a:spcPct val="20000"/>
        </a:spcBef>
        <a:buFont typeface="Arial" panose="020B0604020202090204"/>
        <a:buChar char="•"/>
        <a:defRPr sz="16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1pPr>
      <a:lvl2pPr marL="382270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2pPr>
      <a:lvl3pPr marL="764540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3pPr>
      <a:lvl4pPr marL="1146175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4pPr>
      <a:lvl5pPr marL="1528445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5pPr>
      <a:lvl6pPr marL="1910715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6pPr>
      <a:lvl7pPr marL="2292985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7pPr>
      <a:lvl8pPr marL="2675255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8pPr>
      <a:lvl9pPr marL="3056890" algn="l" defTabSz="381635" rtl="0" eaLnBrk="1" latinLnBrk="0" hangingPunct="1">
        <a:defRPr sz="14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455748" y="1284994"/>
            <a:ext cx="8232504" cy="773662"/>
          </a:xfrm>
          <a:prstGeom prst="rect">
            <a:avLst/>
          </a:prstGeom>
          <a:ln w="3175">
            <a:miter lim="400000"/>
          </a:ln>
        </p:spPr>
        <p:txBody>
          <a:bodyPr wrap="square" lIns="20092" tIns="20092" rIns="20092" bIns="20092" anchor="ctr">
            <a:spAutoFit/>
          </a:bodyPr>
          <a:lstStyle>
            <a:lvl1pPr defTabSz="457200">
              <a:defRPr sz="6000" b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algn="ctr">
              <a:lnSpc>
                <a:spcPct val="150000"/>
              </a:lnSpc>
              <a:defRPr sz="1800" b="0">
                <a:solidFill>
                  <a:srgbClr val="000000"/>
                </a:solidFill>
              </a:defRPr>
            </a:pPr>
            <a:r>
              <a:rPr lang="en-US" altLang="zh-CN" sz="36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Deep Understanding Tesla FSD</a:t>
            </a:r>
            <a:endParaRPr lang="zh-CN" altLang="en-US" sz="36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4" name="pasted-image.pdf"/>
          <p:cNvPicPr/>
          <p:nvPr/>
        </p:nvPicPr>
        <p:blipFill>
          <a:blip r:embed="rId4"/>
          <a:stretch>
            <a:fillRect/>
          </a:stretch>
        </p:blipFill>
        <p:spPr>
          <a:xfrm>
            <a:off x="4196285" y="4204246"/>
            <a:ext cx="825140" cy="399861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4433574" y="2575542"/>
            <a:ext cx="184731" cy="231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905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7F543DF-66E8-0F4E-86EA-F943B11FF0AD}"/>
              </a:ext>
            </a:extLst>
          </p:cNvPr>
          <p:cNvSpPr txBox="1"/>
          <p:nvPr/>
        </p:nvSpPr>
        <p:spPr>
          <a:xfrm>
            <a:off x="2352583" y="2575542"/>
            <a:ext cx="4678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8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teng.kang</a:t>
            </a:r>
            <a:r>
              <a:rPr kumimoji="1"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kumimoji="1"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康腾</a:t>
            </a:r>
            <a:r>
              <a:rPr kumimoji="1" lang="en-US" altLang="zh-C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ctr"/>
            <a:endParaRPr kumimoji="1" lang="en-US" altLang="zh-CN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研发</a:t>
            </a:r>
            <a:r>
              <a:rPr kumimoji="1"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</a:t>
            </a:r>
            <a:r>
              <a:rPr kumimoji="1"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开发管理部</a:t>
            </a:r>
            <a:r>
              <a:rPr kumimoji="1" lang="en-US" altLang="zh-CN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kumimoji="1" lang="zh-CN" altLang="en-US" sz="1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量产自动驾驶研发</a:t>
            </a:r>
            <a:r>
              <a:rPr kumimoji="1" lang="zh-CN" altLang="en-US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</a:t>
            </a:r>
            <a:endParaRPr kumimoji="1" lang="en-US" altLang="zh-CN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zh-CN" sz="18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1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2021.12.18</a:t>
            </a:r>
            <a:endParaRPr kumimoji="1" lang="zh-CN" altLang="en-US" sz="1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Vector Space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3074" name="Picture 2" descr="https://miro.medium.com/max/700/1*wL6ErYj6mfZcPuKcMymjNA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93" y="1236313"/>
            <a:ext cx="4417607" cy="248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-75064" y="3982156"/>
            <a:ext cx="474436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单相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机内部目标的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tracker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处理各种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，很难，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相机之间更是如此。</a:t>
            </a:r>
            <a:endParaRPr lang="zh-CN" altLang="en-US" sz="1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目前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单目的测距模型依赖了非常多的先验条件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大概率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不能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完全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满足），造成投影误差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根本没办法控制。</a:t>
            </a:r>
          </a:p>
        </p:txBody>
      </p:sp>
      <p:sp>
        <p:nvSpPr>
          <p:cNvPr id="9" name="矩形 8"/>
          <p:cNvSpPr/>
          <p:nvPr/>
        </p:nvSpPr>
        <p:spPr>
          <a:xfrm>
            <a:off x="947665" y="867063"/>
            <a:ext cx="2773965" cy="33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1 - Occupancy Tracker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26393" y="4452324"/>
            <a:ext cx="1116011" cy="33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-75064" y="3649746"/>
            <a:ext cx="200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Border or </a:t>
            </a:r>
            <a:r>
              <a:rPr lang="en-US" altLang="zh-CN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Freespace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26393" y="392124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图像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每像素对应的物理空间，随着距离增加会越来越大，也就是解析度会降低。</a:t>
            </a:r>
          </a:p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一旦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先验条件不满足度增加，整个投影结果都会出现不稳定。</a:t>
            </a:r>
          </a:p>
        </p:txBody>
      </p:sp>
      <p:sp>
        <p:nvSpPr>
          <p:cNvPr id="15" name="矩形 14"/>
          <p:cNvSpPr/>
          <p:nvPr/>
        </p:nvSpPr>
        <p:spPr>
          <a:xfrm>
            <a:off x="4726393" y="3649746"/>
            <a:ext cx="7809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Lane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07398" y="2819884"/>
            <a:ext cx="7425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IPM</a:t>
            </a:r>
            <a:r>
              <a:rPr lang="zh-CN" altLang="en-US" sz="1200" dirty="0">
                <a:solidFill>
                  <a:srgbClr val="FF0000"/>
                </a:solidFill>
              </a:rPr>
              <a:t>投影</a:t>
            </a:r>
          </a:p>
        </p:txBody>
      </p:sp>
      <p:sp>
        <p:nvSpPr>
          <p:cNvPr id="16" name="矩形 15"/>
          <p:cNvSpPr/>
          <p:nvPr/>
        </p:nvSpPr>
        <p:spPr>
          <a:xfrm>
            <a:off x="4726393" y="471230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occluded areas</a:t>
            </a: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prediction of larger objects (an object spans 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cameras)</a:t>
            </a:r>
            <a:endParaRPr lang="zh-CN" altLang="en-US" sz="12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70040" y="851794"/>
            <a:ext cx="3665555" cy="33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 Per-cam detection then fusion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6" name="Picture 4" descr="https://miro.medium.com/max/700/1*0Ch_3YeWf98C4sxQGh1_Q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0916"/>
            <a:ext cx="4406625" cy="248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032883" y="2889134"/>
            <a:ext cx="14062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单目预测</a:t>
            </a:r>
            <a:r>
              <a:rPr lang="zh-CN" altLang="en-US" sz="105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结果后再</a:t>
            </a:r>
            <a:r>
              <a:rPr lang="zh-CN" altLang="en-US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重新投影到物理世界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2727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Multi-Cam Fusion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5122" name="Picture 2" descr="https://miro.medium.com/max/700/1*TI0uc-6w4kOlQR_1FRar2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26455"/>
            <a:ext cx="4449170" cy="24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miro.medium.com/max/700/1*-c5pO1kj5Ykqbl3SGael1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40" y="1126455"/>
            <a:ext cx="4483660" cy="247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265892" y="-5216"/>
            <a:ext cx="19639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First Principles thinking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4587" y="810361"/>
            <a:ext cx="790887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We’d like to take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 of the images 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simultaneously feed them into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single neural net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directly output in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39428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/>
              <a:t>1. </a:t>
            </a:r>
            <a:r>
              <a:rPr lang="zh-CN" altLang="en-US" sz="1200" dirty="0" smtClean="0"/>
              <a:t>如何</a:t>
            </a:r>
            <a:r>
              <a:rPr lang="zh-CN" altLang="en-US" sz="1200" dirty="0"/>
              <a:t>将特征从</a:t>
            </a:r>
            <a:r>
              <a:rPr lang="zh-CN" altLang="en-US" sz="1200" b="1" dirty="0">
                <a:solidFill>
                  <a:srgbClr val="FF0000"/>
                </a:solidFill>
              </a:rPr>
              <a:t>图像空间转换到向量空间</a:t>
            </a:r>
            <a:r>
              <a:rPr lang="zh-CN" altLang="en-US" sz="1200" dirty="0"/>
              <a:t>？ 以及如何使其可区分，以便端到</a:t>
            </a:r>
            <a:r>
              <a:rPr lang="zh-CN" altLang="en-US" sz="1200" dirty="0" smtClean="0"/>
              <a:t>端训练成为</a:t>
            </a:r>
            <a:r>
              <a:rPr lang="zh-CN" altLang="en-US" sz="1200" dirty="0"/>
              <a:t>可能。 </a:t>
            </a:r>
            <a:endParaRPr lang="en-US" altLang="zh-CN" sz="1200" dirty="0" smtClean="0"/>
          </a:p>
          <a:p>
            <a:r>
              <a:rPr lang="en-US" altLang="zh-CN" sz="1200" dirty="0" smtClean="0"/>
              <a:t>2. </a:t>
            </a:r>
            <a:r>
              <a:rPr lang="zh-CN" altLang="en-US" sz="1200" dirty="0" smtClean="0"/>
              <a:t>所有</a:t>
            </a:r>
            <a:r>
              <a:rPr lang="zh-CN" altLang="en-US" sz="1200" dirty="0"/>
              <a:t>的优化方法只有在函数可微时才有效。</a:t>
            </a:r>
            <a:r>
              <a:rPr lang="zh-CN" altLang="en-US" sz="1200" dirty="0" smtClean="0"/>
              <a:t>如果想在神经网络</a:t>
            </a:r>
            <a:r>
              <a:rPr lang="zh-CN" altLang="en-US" sz="1200" dirty="0"/>
              <a:t>中进行向量空间预测，你需要基于</a:t>
            </a:r>
            <a:r>
              <a:rPr lang="zh-CN" altLang="en-US" sz="1200" dirty="0" smtClean="0"/>
              <a:t>向量</a:t>
            </a:r>
            <a:r>
              <a:rPr lang="zh-CN" altLang="en-US" sz="1200" dirty="0"/>
              <a:t>空间</a:t>
            </a:r>
            <a:r>
              <a:rPr lang="zh-CN" altLang="en-US" sz="1200" b="1" dirty="0" smtClean="0">
                <a:solidFill>
                  <a:srgbClr val="FF0000"/>
                </a:solidFill>
              </a:rPr>
              <a:t>特定</a:t>
            </a:r>
            <a:r>
              <a:rPr lang="zh-CN" altLang="en-US" sz="1200" b="1" dirty="0">
                <a:solidFill>
                  <a:srgbClr val="FF0000"/>
                </a:solidFill>
              </a:rPr>
              <a:t>的数据集</a:t>
            </a:r>
            <a:r>
              <a:rPr lang="zh-CN" altLang="en-US" sz="1200" b="1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3604249"/>
            <a:ext cx="16107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16170" y="394280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Learning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where to look.(image-&gt;BEV + multi-cam 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fusion)</a:t>
            </a:r>
          </a:p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multi-cam</a:t>
            </a:r>
            <a:r>
              <a:rPr lang="en-US" altLang="zh-CN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multi-scale features -&gt;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US" altLang="zh-CN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</a:t>
            </a:r>
            <a:r>
              <a:rPr lang="en-US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BEV</a:t>
            </a:r>
          </a:p>
          <a:p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Variations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Camera Calibration(Rectify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it-IT" altLang="zh-CN" sz="1200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it-IT" altLang="zh-CN" sz="1200" b="1" dirty="0" smtClean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it-IT" altLang="zh-CN" sz="12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 -&gt; </a:t>
            </a:r>
            <a:r>
              <a:rPr lang="it-IT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common </a:t>
            </a:r>
            <a:r>
              <a:rPr lang="it-IT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  <a:endParaRPr lang="en-US" altLang="zh-CN" sz="1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2000" y="3587372"/>
            <a:ext cx="17422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Two technologies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44742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sym typeface="+mn-lt"/>
              </a:rPr>
              <a:t>Transformer</a:t>
            </a: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6148" name="Picture 4" descr="https://miro.medium.com/max/700/1*lT1gUn2PND4H69ZOPE7aE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" y="929696"/>
            <a:ext cx="4557442" cy="237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753" y="1428"/>
            <a:ext cx="4577247" cy="330464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591091" y="3657144"/>
            <a:ext cx="45285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初始化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一个输出空间大小的栅格：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Space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Raster</a:t>
            </a: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输出空间栅格上的点进行位置编码。接下来，使用多层感知器（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MLP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）将其编码为一组查询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向量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例如黄色栅格。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所有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图像（来自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个摄像头）及其特征也发出自己的键和值。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Multi-Cam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 library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keys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querys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交互乘法（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dot-product attention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）在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Multi-Cam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图像特征库中搜索并将结果输出到向量空间。</a:t>
            </a:r>
          </a:p>
        </p:txBody>
      </p:sp>
      <p:sp>
        <p:nvSpPr>
          <p:cNvPr id="12" name="矩形 11"/>
          <p:cNvSpPr/>
          <p:nvPr/>
        </p:nvSpPr>
        <p:spPr>
          <a:xfrm>
            <a:off x="4591091" y="3318590"/>
            <a:ext cx="3479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转换为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Space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https://miro.medium.com/max/700/1*FingTxNl-90hlRnujqF6w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1" y="3328199"/>
            <a:ext cx="3320743" cy="166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-77192" y="4919028"/>
            <a:ext cx="85572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Vaswani</a:t>
            </a:r>
            <a:r>
              <a:rPr lang="en-US" altLang="zh-CN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A, </a:t>
            </a:r>
            <a:r>
              <a:rPr lang="en-US" altLang="zh-CN" sz="1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Shazeer</a:t>
            </a:r>
            <a:r>
              <a:rPr lang="en-US" altLang="zh-CN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</a:t>
            </a:r>
            <a:r>
              <a:rPr lang="en-US" altLang="zh-CN" sz="1000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Parmar</a:t>
            </a:r>
            <a:r>
              <a:rPr lang="en-US" altLang="zh-CN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N, et al. </a:t>
            </a:r>
            <a:r>
              <a:rPr lang="en-US" altLang="zh-CN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 is all you </a:t>
            </a:r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</a:t>
            </a:r>
            <a:r>
              <a:rPr lang="en-US" altLang="zh-CN" sz="10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[C</a:t>
            </a:r>
            <a:r>
              <a:rPr lang="en-US" altLang="zh-CN" sz="10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]//Advances in neural information processing systems. 2017: 5998-6008.</a:t>
            </a:r>
            <a:endParaRPr lang="zh-CN" altLang="en-US" sz="10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8843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Virtual </a:t>
            </a: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Camera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6146" name="Picture 2" descr="https://miro.medium.com/max/700/1*Kzp38zvFRH2_yMBnTu5Jq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188444"/>
            <a:ext cx="4558352" cy="244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2710" y="1188444"/>
            <a:ext cx="4341290" cy="244197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-95534" y="3874511"/>
            <a:ext cx="92395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通过模型前融合多相机数据，模型内部隐式的学习到了多相机的位置、视角等参数。但是在量产车中，这个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多相机的空间关系是不能保证一致性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的：每一辆车的相机组成都有一定的误差，如何消除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这个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误差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Tesla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这里的做法是通过标定，重新调整所有的车辆的摄像头到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一个标准视角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Calibration -&gt; virtual common 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思路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就是，先标定好相机，对图像矫正去畸变、变换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RT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，最终都投射到一个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标准的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common camera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的视角上。这样就可以保证，量产车上的所有的摄像头空间关系都和训练时的视角、畸变一模一样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。（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归一化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9861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Vector Space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8194" name="Picture 2" descr="https://miro.medium.com/max/700/1*iReMspo5kHCSgwhIIKdG0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064" y="679915"/>
            <a:ext cx="7096241" cy="399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924372" y="4723643"/>
            <a:ext cx="61023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Left: Image Space 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</a:t>
            </a:r>
            <a:r>
              <a:rPr lang="en-US" altLang="zh-CN" sz="1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1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 </a:t>
            </a:r>
            <a:r>
              <a:rPr lang="en-US" altLang="zh-CN" sz="14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Right:Vector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+ multi-camera 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endParaRPr lang="en-US" altLang="zh-CN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460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9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Video Module </a:t>
            </a:r>
            <a:r>
              <a:rPr lang="zh-CN" altLang="en-US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（时序融合）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8651" r="8342"/>
          <a:stretch/>
        </p:blipFill>
        <p:spPr>
          <a:xfrm>
            <a:off x="462436" y="879183"/>
            <a:ext cx="3719952" cy="332102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14512" r="38515"/>
          <a:stretch/>
        </p:blipFill>
        <p:spPr>
          <a:xfrm>
            <a:off x="5522812" y="879183"/>
            <a:ext cx="2773354" cy="33210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6412" y="4494149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感知的都知道纯粹的单帧结果没有任何意义。很多状态无法识别，比如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：速度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方向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灯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目标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的遮挡与重现</a:t>
            </a:r>
          </a:p>
        </p:txBody>
      </p:sp>
      <p:sp>
        <p:nvSpPr>
          <p:cNvPr id="9" name="矩形 8"/>
          <p:cNvSpPr/>
          <p:nvPr/>
        </p:nvSpPr>
        <p:spPr>
          <a:xfrm>
            <a:off x="6216423" y="4186372"/>
            <a:ext cx="2138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Time-based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27ms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周期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Space-based 1 m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周期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2812" y="458648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/Transformer/RNN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都试了，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的效率最高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1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重点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介绍的是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Spatial RNN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72000" y="464803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融合模块：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79497" y="4247927"/>
            <a:ext cx="16658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</a:t>
            </a:r>
            <a:r>
              <a:rPr lang="en-US" altLang="zh-CN" sz="1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CN" altLang="en-US" sz="14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zh-CN" altLang="en-US" sz="14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51074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9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Spatial RNN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9218" name="Picture 2" descr="https://miro.medium.com/max/700/1*jwurZjoIPHbkLmRfCpwieg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878" y="717180"/>
            <a:ext cx="6726626" cy="378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583140" y="4528710"/>
            <a:ext cx="6421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建立一个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BEV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的大图，譬如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1000x1000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，车辆的感知范围可能是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30x40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BEV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视角下的每一个像素点（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pillar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，如果搞激光的话）都用一个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来维持状态。</a:t>
            </a:r>
          </a:p>
          <a:p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只要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感知范围覆盖了，就用对应特征跑一步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6315955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933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Spatial </a:t>
            </a: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RNN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11266" name="Picture 2" descr="https://miro.medium.com/max/700/1*a66oGR0QYxc6gH0oBqmGLw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2734"/>
            <a:ext cx="4455994" cy="25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miro.medium.com/max/700/1*MrztZRTAD0k1BK50GkPXE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112" y="1582733"/>
            <a:ext cx="4475888" cy="250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5056" y="1065221"/>
            <a:ext cx="26276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Benefits of Spatial RNN:</a:t>
            </a:r>
            <a:endParaRPr lang="zh-CN" altLang="en-US" sz="16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731" y="4268189"/>
            <a:ext cx="87106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Improved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Robustness to Temporary </a:t>
            </a:r>
            <a:r>
              <a:rPr lang="en-US" altLang="zh-CN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Occlusion                                     2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Improved Depth &amp; Velocity From Video Architecture </a:t>
            </a:r>
            <a:endParaRPr lang="en-US" altLang="zh-CN" sz="1200" b="1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5383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t="604"/>
          <a:stretch/>
        </p:blipFill>
        <p:spPr>
          <a:xfrm>
            <a:off x="0" y="914400"/>
            <a:ext cx="5094243" cy="42291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3435" y="320046"/>
            <a:ext cx="6131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Tesla </a:t>
            </a: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Vision Network Final Structure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52030" y="1566608"/>
            <a:ext cx="393055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Raw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feeding on the bottom and go through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rectification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layer to correct for camera calibration and put everything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into a common virtual camera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28600" indent="-228600">
              <a:buAutoNum type="arabicPeriod"/>
            </a:pP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Pass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 through </a:t>
            </a:r>
            <a:r>
              <a:rPr lang="en-US" altLang="zh-CN" sz="1200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RegNets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residual networks to process them into a number of features at different scales and fuse the multi-scale information with </a:t>
            </a:r>
            <a:r>
              <a:rPr lang="en-US" altLang="zh-CN" sz="1200" b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BiFPN</a:t>
            </a:r>
            <a:endParaRPr lang="en-US" altLang="zh-CN" sz="1200" b="1" dirty="0" smtClean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Goes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through a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to re-represent it into the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vector space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output space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Feeds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 a featured queue in time or space that gets processed by a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video module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like the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Spatial RNN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b="1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⑤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continues into the branching structure of the </a:t>
            </a:r>
            <a:r>
              <a:rPr lang="en-US" altLang="zh-CN" sz="12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HydraNet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trunks and heads for all the </a:t>
            </a:r>
            <a:r>
              <a:rPr lang="en-US" altLang="zh-CN" sz="1200" b="1" dirty="0">
                <a:solidFill>
                  <a:srgbClr val="3B9AD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tasks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0244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3602831" y="1092518"/>
            <a:ext cx="1938814" cy="1316831"/>
          </a:xfrm>
          <a:prstGeom prst="rect">
            <a:avLst/>
          </a:prstGeom>
          <a:noFill/>
        </p:spPr>
        <p:txBody>
          <a:bodyPr wrap="square" lIns="68580" tIns="34290" rIns="68580" bIns="3429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6600" b="1" spc="200" dirty="0" smtClean="0">
                <a:solidFill>
                  <a:srgbClr val="2C6096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lt"/>
              </a:rPr>
              <a:t>03</a:t>
            </a:r>
            <a:endParaRPr lang="en-US" altLang="zh-CN" sz="6600" b="1" spc="200" dirty="0">
              <a:solidFill>
                <a:srgbClr val="2C6096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lt"/>
            </a:endParaRPr>
          </a:p>
        </p:txBody>
      </p:sp>
      <p:sp>
        <p:nvSpPr>
          <p:cNvPr id="4" name="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365084" y="2690510"/>
            <a:ext cx="4580561" cy="6549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90204" pitchFamily="34" charset="0"/>
              <a:buNone/>
              <a:defRPr sz="3300" b="0" u="none" strike="noStrike" kern="1200" cap="none" spc="5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defTabSz="522605">
              <a:defRPr/>
            </a:pPr>
            <a:r>
              <a:rPr lang="en-US" altLang="zh-CN" sz="3600" b="1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rPr>
              <a:t>Others</a:t>
            </a:r>
            <a:endParaRPr lang="zh-CN" altLang="en-US" sz="3600" b="1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3510475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27"/>
          <p:cNvSpPr/>
          <p:nvPr/>
        </p:nvSpPr>
        <p:spPr>
          <a:xfrm rot="5400000">
            <a:off x="-1025779" y="1044210"/>
            <a:ext cx="5143501" cy="3055082"/>
          </a:xfrm>
          <a:prstGeom prst="triangle">
            <a:avLst/>
          </a:prstGeom>
          <a:solidFill>
            <a:srgbClr val="0087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22605">
              <a:lnSpc>
                <a:spcPct val="150000"/>
              </a:lnSpc>
              <a:defRPr/>
            </a:pPr>
            <a:endParaRPr lang="en-US" sz="1030">
              <a:solidFill>
                <a:srgbClr val="303030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82159" y="2168892"/>
            <a:ext cx="1327625" cy="76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22605">
              <a:defRPr/>
            </a:pPr>
            <a:r>
              <a:rPr lang="zh-CN" altLang="en-US" sz="2745" b="1">
                <a:solidFill>
                  <a:srgbClr val="FFFFFF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目录</a:t>
            </a:r>
            <a:endParaRPr lang="en-US" altLang="zh-CN" sz="2745" b="1">
              <a:solidFill>
                <a:srgbClr val="FFFFFF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  <a:p>
            <a:pPr algn="ctr" defTabSz="522605">
              <a:defRPr/>
            </a:pPr>
            <a:r>
              <a:rPr lang="en-US" altLang="zh-CN" sz="1600">
                <a:solidFill>
                  <a:srgbClr val="FFFFFF"/>
                </a:solidFill>
                <a:latin typeface="Arial" panose="020B0604020202090204"/>
                <a:ea typeface="微软雅黑"/>
                <a:cs typeface="+mn-ea"/>
                <a:sym typeface="+mn-lt"/>
              </a:rPr>
              <a:t>contents</a:t>
            </a:r>
            <a:endParaRPr lang="en-US" sz="1600">
              <a:solidFill>
                <a:srgbClr val="FFFFFF"/>
              </a:solidFill>
              <a:latin typeface="Arial" panose="020B0604020202090204"/>
              <a:ea typeface="微软雅黑"/>
              <a:cs typeface="+mn-ea"/>
              <a:sym typeface="+mn-lt"/>
            </a:endParaRPr>
          </a:p>
        </p:txBody>
      </p:sp>
      <p:grpSp>
        <p:nvGrpSpPr>
          <p:cNvPr id="22" name="组合 12"/>
          <p:cNvGrpSpPr/>
          <p:nvPr/>
        </p:nvGrpSpPr>
        <p:grpSpPr>
          <a:xfrm>
            <a:off x="3477796" y="770868"/>
            <a:ext cx="3964624" cy="338554"/>
            <a:chOff x="1358900" y="3749338"/>
            <a:chExt cx="6935644" cy="592261"/>
          </a:xfrm>
        </p:grpSpPr>
        <p:sp>
          <p:nvSpPr>
            <p:cNvPr id="23" name="矩形 22"/>
            <p:cNvSpPr/>
            <p:nvPr/>
          </p:nvSpPr>
          <p:spPr>
            <a:xfrm>
              <a:off x="1358900" y="3763298"/>
              <a:ext cx="673100" cy="495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22605">
                <a:lnSpc>
                  <a:spcPct val="150000"/>
                </a:lnSpc>
              </a:pPr>
              <a:endParaRPr lang="en-US" sz="1030" kern="0">
                <a:solidFill>
                  <a:srgbClr val="303030"/>
                </a:solidFill>
                <a:latin typeface="Arial" panose="020B060402020209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359572" y="3764073"/>
              <a:ext cx="666515" cy="53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400" b="1" kern="0">
                  <a:solidFill>
                    <a:srgbClr val="FFFFFF"/>
                  </a:solidFill>
                  <a:latin typeface="Arial" panose="020B0604020202090204"/>
                  <a:ea typeface="微软雅黑"/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 flipH="1">
              <a:off x="2208432" y="3749338"/>
              <a:ext cx="6086112" cy="59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600" b="1" kern="0" spc="343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+mn-ea"/>
                  <a:sym typeface="+mn-lt"/>
                </a:rPr>
                <a:t>Freespace</a:t>
              </a:r>
              <a:r>
                <a:rPr lang="zh-CN" altLang="en-US" sz="1600" b="1" kern="0" spc="343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+mn-ea"/>
                  <a:sym typeface="+mn-lt"/>
                </a:rPr>
                <a:t>综述</a:t>
              </a:r>
              <a:endParaRPr lang="zh-CN" altLang="en-US" sz="1600" b="1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2"/>
          <p:cNvGrpSpPr/>
          <p:nvPr/>
        </p:nvGrpSpPr>
        <p:grpSpPr>
          <a:xfrm>
            <a:off x="3477796" y="1795536"/>
            <a:ext cx="4144478" cy="338554"/>
            <a:chOff x="1358900" y="3737119"/>
            <a:chExt cx="7250278" cy="592261"/>
          </a:xfrm>
        </p:grpSpPr>
        <p:sp>
          <p:nvSpPr>
            <p:cNvPr id="26" name="矩形 25"/>
            <p:cNvSpPr/>
            <p:nvPr/>
          </p:nvSpPr>
          <p:spPr>
            <a:xfrm>
              <a:off x="1358900" y="3763298"/>
              <a:ext cx="673100" cy="495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22605">
                <a:lnSpc>
                  <a:spcPct val="150000"/>
                </a:lnSpc>
              </a:pPr>
              <a:endParaRPr lang="en-US" sz="1030" kern="0">
                <a:solidFill>
                  <a:srgbClr val="303030"/>
                </a:solidFill>
                <a:latin typeface="Arial" panose="020B060402020209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359572" y="3764073"/>
              <a:ext cx="666515" cy="5365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400" b="1" kern="0">
                  <a:solidFill>
                    <a:srgbClr val="FFFFFF"/>
                  </a:solidFill>
                  <a:latin typeface="Arial" panose="020B0604020202090204"/>
                  <a:ea typeface="微软雅黑"/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 flipH="1">
              <a:off x="2208432" y="3737119"/>
              <a:ext cx="6400746" cy="59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600" b="1" kern="0" spc="343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+mn-ea"/>
                  <a:sym typeface="+mn-lt"/>
                </a:rPr>
                <a:t>Tesla FSD</a:t>
              </a:r>
              <a:r>
                <a:rPr lang="zh-CN" altLang="en-US" sz="1600" b="1" kern="0" spc="343" dirty="0" smtClean="0">
                  <a:solidFill>
                    <a:srgbClr val="00B0F0"/>
                  </a:solidFill>
                  <a:latin typeface="Microsoft YaHei" charset="-122"/>
                  <a:ea typeface="Microsoft YaHei" charset="-122"/>
                  <a:cs typeface="+mn-ea"/>
                  <a:sym typeface="+mn-lt"/>
                </a:rPr>
                <a:t>解析</a:t>
              </a:r>
              <a:endParaRPr lang="zh-CN" altLang="en-US" sz="1600" b="1" kern="0" spc="343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+mn-ea"/>
                <a:sym typeface="+mn-lt"/>
              </a:endParaRPr>
            </a:p>
          </p:txBody>
        </p:sp>
      </p:grpSp>
      <p:grpSp>
        <p:nvGrpSpPr>
          <p:cNvPr id="33" name="组合 12">
            <a:extLst>
              <a:ext uri="{FF2B5EF4-FFF2-40B4-BE49-F238E27FC236}">
                <a16:creationId xmlns:a16="http://schemas.microsoft.com/office/drawing/2014/main" id="{180C2B3B-2422-CC4A-8284-498CC192697E}"/>
              </a:ext>
            </a:extLst>
          </p:cNvPr>
          <p:cNvGrpSpPr/>
          <p:nvPr/>
        </p:nvGrpSpPr>
        <p:grpSpPr>
          <a:xfrm>
            <a:off x="3478180" y="4181880"/>
            <a:ext cx="3734090" cy="337185"/>
            <a:chOff x="1358900" y="3737119"/>
            <a:chExt cx="6532352" cy="58986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D35FBC1-DE58-EB45-8D58-00B7923A1B71}"/>
                </a:ext>
              </a:extLst>
            </p:cNvPr>
            <p:cNvSpPr/>
            <p:nvPr/>
          </p:nvSpPr>
          <p:spPr>
            <a:xfrm>
              <a:off x="1358900" y="3763298"/>
              <a:ext cx="673100" cy="4953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522605">
                <a:lnSpc>
                  <a:spcPct val="150000"/>
                </a:lnSpc>
              </a:pPr>
              <a:endParaRPr lang="en-US" sz="1030" kern="0">
                <a:solidFill>
                  <a:srgbClr val="303030"/>
                </a:solidFill>
                <a:latin typeface="Arial" panose="020B060402020209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53D0BFA3-EC36-E549-A7FC-E2C4A92436F0}"/>
                </a:ext>
              </a:extLst>
            </p:cNvPr>
            <p:cNvSpPr txBox="1"/>
            <p:nvPr/>
          </p:nvSpPr>
          <p:spPr>
            <a:xfrm>
              <a:off x="1359572" y="3764074"/>
              <a:ext cx="670780" cy="538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400" b="1" kern="0" dirty="0" smtClean="0">
                  <a:solidFill>
                    <a:srgbClr val="FFFFFF"/>
                  </a:solidFill>
                  <a:latin typeface="Arial" panose="020B0604020202090204"/>
                  <a:ea typeface="微软雅黑"/>
                  <a:cs typeface="+mn-ea"/>
                  <a:sym typeface="+mn-lt"/>
                </a:rPr>
                <a:t>03</a:t>
              </a:r>
              <a:endParaRPr lang="en-US" altLang="zh-CN" sz="1400" b="1" kern="0" dirty="0">
                <a:solidFill>
                  <a:srgbClr val="FFFFFF"/>
                </a:solidFill>
                <a:latin typeface="Arial" panose="020B0604020202090204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B0051FE-3042-4848-AFCC-CBDDFC13944C}"/>
                </a:ext>
              </a:extLst>
            </p:cNvPr>
            <p:cNvSpPr txBox="1"/>
            <p:nvPr/>
          </p:nvSpPr>
          <p:spPr>
            <a:xfrm flipH="1">
              <a:off x="2208433" y="3737119"/>
              <a:ext cx="5682819" cy="5898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522605">
                <a:defRPr/>
              </a:pPr>
              <a:r>
                <a:rPr lang="en-US" altLang="zh-CN" sz="1600" b="1" kern="0" spc="34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Microsoft YaHei" charset="-122"/>
                  <a:ea typeface="Microsoft YaHei" charset="-122"/>
                  <a:cs typeface="+mn-ea"/>
                  <a:sym typeface="+mn-lt"/>
                </a:rPr>
                <a:t>Q&amp;A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3963414" y="3423746"/>
            <a:ext cx="30971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▪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4: Auto Labeling, Simulation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3414" y="2289954"/>
            <a:ext cx="17700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Part 1: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HydraNet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3963799" y="2653261"/>
            <a:ext cx="21076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Part 2: Vector Space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63799" y="3035686"/>
            <a:ext cx="25314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▪ Part 3: Planning &amp; Control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11" name="文本框 10"/>
          <p:cNvSpPr txBox="1"/>
          <p:nvPr/>
        </p:nvSpPr>
        <p:spPr>
          <a:xfrm>
            <a:off x="583435" y="320046"/>
            <a:ext cx="210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Others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312503"/>
            <a:ext cx="47600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Tesla AI Day</a:t>
            </a:r>
          </a:p>
          <a:p>
            <a:r>
              <a:rPr lang="en-US" altLang="zh-CN" sz="1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https://www.youtube.com/watch?v=j0z4FweCy4M</a:t>
            </a:r>
          </a:p>
          <a:p>
            <a:r>
              <a:rPr lang="en-US" altLang="zh-CN" sz="12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Andrej </a:t>
            </a:r>
            <a:r>
              <a:rPr lang="en-US" altLang="zh-CN" sz="12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Karpathy</a:t>
            </a:r>
            <a:r>
              <a:rPr lang="en-US" altLang="zh-CN" sz="1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(Tesla): CVPR 2021 Workshop on Autonomous Vehicles</a:t>
            </a:r>
            <a:endParaRPr lang="en-US" altLang="zh-CN" sz="12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i="1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</a:t>
            </a:r>
            <a:r>
              <a:rPr lang="en-US" altLang="zh-CN" sz="1200" i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://www.youtube.com/watch?v=NSDTZQdo6H8</a:t>
            </a:r>
            <a:endParaRPr lang="zh-CN" altLang="en-US" sz="1200" i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821508"/>
            <a:ext cx="909110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关注点：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主力 </a:t>
            </a:r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：依靠 </a:t>
            </a:r>
            <a:r>
              <a: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Lidar + </a:t>
            </a:r>
            <a:r>
              <a:rPr lang="en-US" altLang="zh-CN" sz="1200" dirty="0" err="1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HDMap</a:t>
            </a:r>
            <a:r>
              <a: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的方案成本较高、通用性不足、长期维护问题难以解决。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相机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保持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36Hz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的速度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。从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技术角度来看，低像素高帧率的相机是更加务实的选择。如果上好几个 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4K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分辨率，算力、带宽都是瓶颈。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要数量多、质量好、覆盖长尾。当然，这其实是一句废话，大家都知道。只不过特斯拉是踏踏实实在用这个标准采数据。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提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了下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 Labeling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，基本思路是：依靠专家模型，更加复杂的离线算法，多传感器，前后时序关系， </a:t>
            </a:r>
            <a:r>
              <a:rPr lang="zh-CN" altLang="en-US" sz="1200" b="1" i="1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还有人工验证与调整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数据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收集这块，依靠 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200+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slides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里面举了例子（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16:00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的位置上），算是利用车上传感器、司机，各种脑洞。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US" altLang="zh-CN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Engine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这块，业界公认思路：不断的进行数据迭代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。特斯拉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真的有几百万量车在路上跑着，利用上面的那些 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trigger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采集数据。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网络结构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这块不罗嗦了，一般反而是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外行喜欢第一时间找网络结构看一下，似乎结构才是解决问题的关键（然而，并不是）。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</a:t>
            </a:r>
            <a:r>
              <a:rPr lang="zh-CN" alt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力平台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就是凸显我很牛逼、算力强，没有介绍细节，应该也不是 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Andrej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本人的强项。不过实际上，超算里面带宽、线路设计、硬件配置如果要用满性能都是要经验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的。</a:t>
            </a:r>
            <a:endParaRPr lang="zh-CN" altLang="en-US" sz="1200" dirty="0">
              <a:solidFill>
                <a:srgbClr val="12121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FSD </a:t>
            </a:r>
            <a:r>
              <a:rPr lang="en-US" altLang="zh-CN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几句话着重的都是部署操作：算子合并、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int8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、编译器。比较常规，也没说 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QAT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有没有精度衰减。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b="1" i="1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技术</a:t>
            </a:r>
            <a:r>
              <a:rPr lang="zh-CN" altLang="en-US" sz="12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栈要全打通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：</a:t>
            </a:r>
            <a:r>
              <a:rPr lang="en-US" altLang="zh-CN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Tesla </a:t>
            </a:r>
            <a:r>
              <a:rPr lang="zh-CN" altLang="en-US" sz="1200" dirty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自己造车、自建超算、自己搞车载平台、自己研发、自己的（用户）车队采集，这样的整合能力是其他任何厂商目前都不具备的</a:t>
            </a:r>
            <a:r>
              <a:rPr lang="zh-CN" altLang="en-US" sz="1200" dirty="0" smtClean="0">
                <a:solidFill>
                  <a:srgbClr val="1212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200" b="0" i="0" dirty="0">
              <a:solidFill>
                <a:srgbClr val="12121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" y="858184"/>
            <a:ext cx="909110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</a:rPr>
              <a:t>特斯拉下一步计划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：</a:t>
            </a:r>
            <a:endParaRPr lang="zh-CN" altLang="en-US" sz="1400" b="1" dirty="0">
              <a:solidFill>
                <a:srgbClr val="FF0000"/>
              </a:solidFill>
            </a:endParaRPr>
          </a:p>
          <a:p>
            <a:r>
              <a:rPr lang="en-US" altLang="zh-CN" sz="1200" dirty="0"/>
              <a:t>1</a:t>
            </a:r>
            <a:r>
              <a:rPr lang="zh-CN" altLang="en-US" sz="1200" dirty="0"/>
              <a:t>、 当前网络结构融合的位置过于靠后端，后续特斯拉考虑引入</a:t>
            </a:r>
            <a:r>
              <a:rPr lang="zh-CN" altLang="en-US" sz="1200" b="1" dirty="0">
                <a:solidFill>
                  <a:srgbClr val="00B0F0"/>
                </a:solidFill>
              </a:rPr>
              <a:t>光流</a:t>
            </a:r>
            <a:r>
              <a:rPr lang="zh-CN" altLang="en-US" sz="1200" dirty="0"/>
              <a:t>等信息进行网络结构上早期信息的融合</a:t>
            </a:r>
            <a:r>
              <a:rPr lang="zh-CN" altLang="en-US" sz="1200" dirty="0" smtClean="0"/>
              <a:t>；</a:t>
            </a:r>
            <a:endParaRPr lang="zh-CN" altLang="en-US" sz="1200" dirty="0"/>
          </a:p>
          <a:p>
            <a:r>
              <a:rPr lang="en-US" altLang="zh-CN" sz="1200" dirty="0"/>
              <a:t>2</a:t>
            </a:r>
            <a:r>
              <a:rPr lang="zh-CN" altLang="en-US" sz="1200" dirty="0"/>
              <a:t>、 当前网络输出结果仍然是密集的（</a:t>
            </a:r>
            <a:r>
              <a:rPr lang="en-US" altLang="zh-CN" sz="1200" dirty="0"/>
              <a:t>dense</a:t>
            </a:r>
            <a:r>
              <a:rPr lang="zh-CN" altLang="en-US" sz="1200" dirty="0"/>
              <a:t>），这将加重后续处理负担，造成不理想的时延，后续将探索更加</a:t>
            </a:r>
            <a:r>
              <a:rPr lang="zh-CN" altLang="en-US" sz="1200" b="1" dirty="0">
                <a:solidFill>
                  <a:srgbClr val="00B0F0"/>
                </a:solidFill>
              </a:rPr>
              <a:t>稀疏（</a:t>
            </a:r>
            <a:r>
              <a:rPr lang="en-US" altLang="zh-CN" sz="1200" b="1" dirty="0">
                <a:solidFill>
                  <a:srgbClr val="00B0F0"/>
                </a:solidFill>
              </a:rPr>
              <a:t>sparse</a:t>
            </a:r>
            <a:r>
              <a:rPr lang="zh-CN" altLang="en-US" sz="1200" b="1" dirty="0">
                <a:solidFill>
                  <a:srgbClr val="00B0F0"/>
                </a:solidFill>
              </a:rPr>
              <a:t>）</a:t>
            </a:r>
            <a:r>
              <a:rPr lang="zh-CN" altLang="en-US" sz="1200" dirty="0"/>
              <a:t>的数据结构表达输出结果，提升实时性。</a:t>
            </a:r>
          </a:p>
        </p:txBody>
      </p:sp>
    </p:spTree>
    <p:extLst>
      <p:ext uri="{BB962C8B-B14F-4D97-AF65-F5344CB8AC3E}">
        <p14:creationId xmlns:p14="http://schemas.microsoft.com/office/powerpoint/2010/main" val="378390812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3602831" y="1092518"/>
            <a:ext cx="1938814" cy="1316831"/>
          </a:xfrm>
          <a:prstGeom prst="rect">
            <a:avLst/>
          </a:prstGeom>
          <a:noFill/>
        </p:spPr>
        <p:txBody>
          <a:bodyPr wrap="square" lIns="68580" tIns="34290" rIns="68580" bIns="3429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6600" b="1" spc="200">
                <a:solidFill>
                  <a:srgbClr val="2C6096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lt"/>
              </a:rPr>
              <a:t>04</a:t>
            </a: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8636" y="2465070"/>
            <a:ext cx="4580561" cy="6549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90204" pitchFamily="34" charset="0"/>
              <a:buNone/>
              <a:defRPr sz="3300" b="0" u="none" strike="noStrike" kern="1200" cap="none" spc="5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r>
              <a:rPr lang="en-US" altLang="zh-CN">
                <a:latin typeface="Hiragino Sans GB W3" panose="020B0300000000000000" charset="-122"/>
                <a:ea typeface="Hiragino Sans GB W3" panose="020B0300000000000000" charset="-122"/>
              </a:rPr>
              <a:t>Q&amp;A</a:t>
            </a:r>
            <a:endParaRPr lang="zh-CN" altLang="en-US">
              <a:latin typeface="Hiragino Sans GB W3" panose="020B0300000000000000" charset="-122"/>
              <a:ea typeface="Hiragino Sans GB W3" panose="020B03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123448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467920" y="2267013"/>
            <a:ext cx="2208161" cy="567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85" b="1">
                <a:solidFill>
                  <a:schemeClr val="bg1"/>
                </a:solidFill>
                <a:latin typeface="Helvetica" charset="0"/>
                <a:ea typeface="Helvetica" charset="0"/>
                <a:cs typeface="Helvetica" charset="0"/>
              </a:rPr>
              <a:t>Thanks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3602831" y="1092518"/>
            <a:ext cx="1938814" cy="1316831"/>
          </a:xfrm>
          <a:prstGeom prst="rect">
            <a:avLst/>
          </a:prstGeom>
          <a:noFill/>
        </p:spPr>
        <p:txBody>
          <a:bodyPr wrap="square" lIns="68580" tIns="34290" rIns="68580" bIns="3429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6600" b="1" spc="200">
                <a:solidFill>
                  <a:srgbClr val="2C6096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lt"/>
              </a:rPr>
              <a:t>01</a:t>
            </a: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8636" y="2465070"/>
            <a:ext cx="4580561" cy="6549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90204" pitchFamily="34" charset="0"/>
              <a:buNone/>
              <a:defRPr sz="3300" b="0" u="none" strike="noStrike" kern="1200" cap="none" spc="5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defTabSz="522605">
              <a:defRPr/>
            </a:pPr>
            <a:r>
              <a:rPr lang="en-US" altLang="zh-CN" sz="3600" b="1" kern="0" spc="343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rPr>
              <a:t>Freespace</a:t>
            </a:r>
            <a:r>
              <a:rPr lang="zh-CN" altLang="en-US" sz="3600" b="1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rPr>
              <a:t>综述</a:t>
            </a:r>
            <a:endParaRPr lang="zh-CN" altLang="en-US" sz="3600" b="1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+mn-ea"/>
              <a:sym typeface="+mn-lt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err="1" smtClean="0">
                <a:sym typeface="+mn-lt"/>
              </a:rPr>
              <a:t>Freespace</a:t>
            </a:r>
            <a:r>
              <a:rPr lang="zh-CN" altLang="en-US" dirty="0" smtClean="0">
                <a:sym typeface="+mn-lt"/>
              </a:rPr>
              <a:t>综述</a:t>
            </a:r>
            <a:endParaRPr lang="zh-CN" altLang="en-US" dirty="0"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097" y="2175264"/>
            <a:ext cx="3232164" cy="25468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106380" y="4835723"/>
            <a:ext cx="48916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  <a:latin typeface="-apple-system"/>
              </a:rPr>
              <a:t>工程上，</a:t>
            </a:r>
            <a:r>
              <a:rPr lang="en-US" altLang="zh-CN" sz="1400" dirty="0">
                <a:solidFill>
                  <a:srgbClr val="00B0F0"/>
                </a:solidFill>
                <a:latin typeface="-apple-system"/>
              </a:rPr>
              <a:t>l2</a:t>
            </a:r>
            <a:r>
              <a:rPr lang="zh-CN" altLang="en-US" sz="1400" dirty="0">
                <a:solidFill>
                  <a:srgbClr val="00B0F0"/>
                </a:solidFill>
                <a:latin typeface="-apple-system"/>
              </a:rPr>
              <a:t>一般都是矢量表征，</a:t>
            </a:r>
            <a:r>
              <a:rPr lang="en-US" altLang="zh-CN" sz="1400" dirty="0">
                <a:solidFill>
                  <a:srgbClr val="00B0F0"/>
                </a:solidFill>
                <a:latin typeface="-apple-system"/>
              </a:rPr>
              <a:t>l4</a:t>
            </a:r>
            <a:r>
              <a:rPr lang="zh-CN" altLang="en-US" sz="1400" dirty="0">
                <a:solidFill>
                  <a:srgbClr val="00B0F0"/>
                </a:solidFill>
                <a:latin typeface="-apple-system"/>
              </a:rPr>
              <a:t>一般用栅格表征的方案</a:t>
            </a:r>
            <a:endParaRPr lang="zh-CN" altLang="en-US" sz="1400" dirty="0">
              <a:solidFill>
                <a:srgbClr val="00B0F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98" y="914668"/>
            <a:ext cx="52134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 smtClean="0">
                <a:solidFill>
                  <a:srgbClr val="00B0F0"/>
                </a:solidFill>
              </a:rPr>
              <a:t>表征形式：</a:t>
            </a:r>
            <a:endParaRPr lang="en-US" altLang="zh-CN" sz="1800" b="1" dirty="0" smtClean="0">
              <a:solidFill>
                <a:srgbClr val="00B0F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74358" y="1300086"/>
            <a:ext cx="4469642" cy="1074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栅格表征</a:t>
            </a:r>
            <a:endParaRPr lang="en-US" altLang="zh-CN" dirty="0"/>
          </a:p>
          <a:p>
            <a:r>
              <a:rPr lang="zh-CN" altLang="en-US" sz="1600" dirty="0"/>
              <a:t>多激光使用，数据量大，但表征丰富，可以表达遮挡物后的可通行情况，用于复杂的规划</a:t>
            </a:r>
            <a:r>
              <a:rPr lang="en-US" altLang="zh-CN" sz="1600" dirty="0"/>
              <a:t>a</a:t>
            </a:r>
            <a:r>
              <a:rPr lang="zh-CN" altLang="en-US" sz="1600" dirty="0"/>
              <a:t>星搜索。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258565" y="1309739"/>
            <a:ext cx="3948165" cy="1074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矢量包络表征</a:t>
            </a:r>
            <a:endParaRPr lang="en-US" altLang="zh-CN" dirty="0"/>
          </a:p>
          <a:p>
            <a:r>
              <a:rPr lang="zh-CN" altLang="en-US" sz="1600" dirty="0"/>
              <a:t>极坐标系下的</a:t>
            </a:r>
            <a:r>
              <a:rPr lang="en-US" altLang="zh-CN" sz="1600" dirty="0"/>
              <a:t>360</a:t>
            </a:r>
            <a:r>
              <a:rPr lang="zh-CN" altLang="en-US" sz="1600" dirty="0"/>
              <a:t>或者</a:t>
            </a:r>
            <a:r>
              <a:rPr lang="en-US" altLang="zh-CN" sz="1600" dirty="0"/>
              <a:t>720</a:t>
            </a:r>
            <a:r>
              <a:rPr lang="zh-CN" altLang="en-US" sz="1600" dirty="0"/>
              <a:t>个点，多数情况视觉使用，好处是</a:t>
            </a:r>
            <a:r>
              <a:rPr lang="en-US" altLang="zh-CN" sz="1600" dirty="0" err="1"/>
              <a:t>msgsize</a:t>
            </a:r>
            <a:r>
              <a:rPr lang="zh-CN" altLang="en-US" sz="1600" dirty="0"/>
              <a:t>够小，缺点是不能表达遮挡物后面的可通行情况</a:t>
            </a:r>
            <a:endParaRPr lang="en-US" altLang="zh-CN" sz="16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35" y="2436127"/>
            <a:ext cx="3045891" cy="228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31906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 err="1" smtClean="0">
                <a:sym typeface="+mn-lt"/>
              </a:rPr>
              <a:t>Freespace</a:t>
            </a:r>
            <a:r>
              <a:rPr lang="zh-CN" altLang="en-US" dirty="0" smtClean="0">
                <a:sym typeface="+mn-lt"/>
              </a:rPr>
              <a:t>综述</a:t>
            </a:r>
            <a:endParaRPr lang="zh-CN" altLang="en-US" dirty="0"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4348"/>
            <a:ext cx="3126170" cy="356597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62261" y="4660688"/>
            <a:ext cx="2488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Occupancy grid algorithm flow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70" y="1034348"/>
            <a:ext cx="3199322" cy="35659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523820" y="4600321"/>
            <a:ext cx="26408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Low and high level grid fusion </a:t>
            </a:r>
            <a:endParaRPr lang="en-US" altLang="zh-CN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frameworks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492" y="2796863"/>
            <a:ext cx="2790659" cy="180345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934728" y="4655485"/>
            <a:ext cx="19351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Highway and urban </a:t>
            </a:r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grid</a:t>
            </a:r>
            <a:endParaRPr lang="zh-CN" altLang="en-US" sz="1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自动驾驶学习资源整理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492" y="1034347"/>
            <a:ext cx="2811024" cy="153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7173563" y="2513429"/>
            <a:ext cx="12330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 Sensors </a:t>
            </a:r>
            <a:endParaRPr lang="zh-CN" altLang="en-US" sz="1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6954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>
            <p:custDataLst>
              <p:tags r:id="rId1"/>
            </p:custDataLst>
          </p:nvPr>
        </p:nvSpPr>
        <p:spPr>
          <a:xfrm>
            <a:off x="3602831" y="1092518"/>
            <a:ext cx="1938814" cy="1316831"/>
          </a:xfrm>
          <a:prstGeom prst="rect">
            <a:avLst/>
          </a:prstGeom>
          <a:noFill/>
        </p:spPr>
        <p:txBody>
          <a:bodyPr wrap="square" lIns="68580" tIns="34290" rIns="68580" bIns="3429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algn="ctr" defTabSz="914400" fontAlgn="auto"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6600" b="1" spc="200" dirty="0" smtClean="0">
                <a:solidFill>
                  <a:srgbClr val="2C6096"/>
                </a:solidFill>
                <a:latin typeface="Arial" panose="020B0604020202090204" pitchFamily="34" charset="0"/>
                <a:ea typeface="微软雅黑" panose="020B0503020204020204" pitchFamily="34" charset="-122"/>
                <a:cs typeface="Arial" panose="020B0604020202090204" pitchFamily="34" charset="0"/>
                <a:sym typeface="+mn-lt"/>
              </a:rPr>
              <a:t>02</a:t>
            </a:r>
            <a:endParaRPr lang="en-US" altLang="zh-CN" sz="6600" b="1" spc="200" dirty="0">
              <a:solidFill>
                <a:srgbClr val="2C6096"/>
              </a:solidFill>
              <a:latin typeface="Arial" panose="020B0604020202090204" pitchFamily="34" charset="0"/>
              <a:ea typeface="微软雅黑" panose="020B0503020204020204" pitchFamily="34" charset="-122"/>
              <a:cs typeface="Arial" panose="020B0604020202090204" pitchFamily="34" charset="0"/>
              <a:sym typeface="+mn-lt"/>
            </a:endParaRPr>
          </a:p>
        </p:txBody>
      </p:sp>
      <p:sp>
        <p:nvSpPr>
          <p:cNvPr id="5" name="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2408636" y="2465070"/>
            <a:ext cx="4580561" cy="654963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Pts val="4400"/>
              <a:buFont typeface="Arial" panose="020B0604020202090204" pitchFamily="34" charset="0"/>
              <a:buNone/>
              <a:defRPr sz="3300" b="0" u="none" strike="noStrike" kern="1200" cap="none" spc="500" normalizeH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defTabSz="522605">
              <a:defRPr/>
            </a:pPr>
            <a:r>
              <a:rPr lang="en-US" altLang="zh-CN" sz="3600" b="1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rPr>
              <a:t>Tesla FSD</a:t>
            </a:r>
            <a:r>
              <a:rPr lang="zh-CN" altLang="en-US" sz="3600" b="1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+mn-ea"/>
                <a:sym typeface="+mn-lt"/>
              </a:rPr>
              <a:t>解析</a:t>
            </a:r>
          </a:p>
        </p:txBody>
      </p:sp>
    </p:spTree>
    <p:extLst>
      <p:ext uri="{BB962C8B-B14F-4D97-AF65-F5344CB8AC3E}">
        <p14:creationId xmlns:p14="http://schemas.microsoft.com/office/powerpoint/2010/main" val="34737383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Tesla FSD</a:t>
            </a:r>
            <a:r>
              <a:rPr lang="zh-CN" altLang="en-US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解析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99" y="1730638"/>
            <a:ext cx="4461612" cy="255108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039" y="4281726"/>
            <a:ext cx="4572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000" b="1" dirty="0" smtClean="0">
                <a:solidFill>
                  <a:srgbClr val="00B0F0"/>
                </a:solidFill>
              </a:rPr>
              <a:t>输入</a:t>
            </a:r>
            <a:endParaRPr lang="zh-CN" altLang="en-US" sz="1000" b="1" dirty="0">
              <a:solidFill>
                <a:srgbClr val="00B0F0"/>
              </a:solidFill>
            </a:endParaRPr>
          </a:p>
          <a:p>
            <a:r>
              <a:rPr lang="en-US" altLang="zh-CN" sz="1000" dirty="0" smtClean="0"/>
              <a:t>▪ 1280x960 </a:t>
            </a:r>
            <a:r>
              <a:rPr lang="en-US" altLang="zh-CN" sz="1000" dirty="0"/>
              <a:t>12 bits(HDR) @ 36Hz</a:t>
            </a:r>
            <a:r>
              <a:rPr lang="zh-CN" altLang="en-US" sz="1000" dirty="0"/>
              <a:t>，</a:t>
            </a:r>
            <a:r>
              <a:rPr lang="en-US" altLang="zh-CN" sz="1000" dirty="0"/>
              <a:t>RAW</a:t>
            </a:r>
          </a:p>
          <a:p>
            <a:r>
              <a:rPr lang="en-US" altLang="zh-CN" sz="1000" dirty="0" smtClean="0"/>
              <a:t>▪ </a:t>
            </a:r>
            <a:r>
              <a:rPr lang="zh-CN" altLang="en-US" sz="1000" dirty="0" smtClean="0"/>
              <a:t>输入</a:t>
            </a:r>
            <a:r>
              <a:rPr lang="zh-CN" altLang="en-US" sz="1000" dirty="0"/>
              <a:t>使用了比较低像素的相机。</a:t>
            </a:r>
          </a:p>
          <a:p>
            <a:r>
              <a:rPr lang="en-US" altLang="zh-CN" sz="1000" dirty="0" smtClean="0"/>
              <a:t>▪ </a:t>
            </a:r>
            <a:r>
              <a:rPr lang="zh-CN" altLang="en-US" sz="1000" dirty="0" smtClean="0"/>
              <a:t>使用</a:t>
            </a:r>
            <a:r>
              <a:rPr lang="en-US" altLang="zh-CN" sz="1000" dirty="0"/>
              <a:t>12bits HDR</a:t>
            </a:r>
            <a:r>
              <a:rPr lang="zh-CN" altLang="en-US" sz="1000" dirty="0"/>
              <a:t>，应该是用来解决相机曝光问题。</a:t>
            </a:r>
          </a:p>
          <a:p>
            <a:r>
              <a:rPr lang="en-US" altLang="zh-CN" sz="1000" dirty="0" smtClean="0"/>
              <a:t>▪ </a:t>
            </a:r>
            <a:r>
              <a:rPr lang="zh-CN" altLang="en-US" sz="1000" dirty="0" smtClean="0"/>
              <a:t>使用</a:t>
            </a:r>
            <a:r>
              <a:rPr lang="en-US" altLang="zh-CN" sz="1000" dirty="0"/>
              <a:t>RAW</a:t>
            </a:r>
            <a:r>
              <a:rPr lang="zh-CN" altLang="en-US" sz="1000" dirty="0"/>
              <a:t>结果，减少马赛克</a:t>
            </a:r>
            <a:r>
              <a:rPr lang="zh-CN" altLang="en-US" sz="1000" dirty="0" smtClean="0"/>
              <a:t>算法预处理</a:t>
            </a:r>
            <a:r>
              <a:rPr lang="zh-CN" altLang="en-US" sz="1000" dirty="0"/>
              <a:t>，理论上提供更多的信息量。</a:t>
            </a:r>
          </a:p>
        </p:txBody>
      </p:sp>
      <p:sp>
        <p:nvSpPr>
          <p:cNvPr id="10" name="矩形 9"/>
          <p:cNvSpPr/>
          <p:nvPr/>
        </p:nvSpPr>
        <p:spPr>
          <a:xfrm>
            <a:off x="5422529" y="4358670"/>
            <a:ext cx="331339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b="1" dirty="0" smtClean="0">
                <a:solidFill>
                  <a:srgbClr val="00B0F0"/>
                </a:solidFill>
              </a:rPr>
              <a:t>网络结构</a:t>
            </a:r>
            <a:r>
              <a:rPr lang="zh-CN" altLang="en-US" sz="1000" b="1" dirty="0">
                <a:solidFill>
                  <a:srgbClr val="00B0F0"/>
                </a:solidFill>
              </a:rPr>
              <a:t>（</a:t>
            </a:r>
            <a:r>
              <a:rPr lang="en-US" altLang="zh-CN" sz="1000" b="1" dirty="0" err="1">
                <a:solidFill>
                  <a:srgbClr val="00B0F0"/>
                </a:solidFill>
              </a:rPr>
              <a:t>HydraNet</a:t>
            </a:r>
            <a:r>
              <a:rPr lang="zh-CN" altLang="en-US" sz="1000" b="1" dirty="0" smtClean="0">
                <a:solidFill>
                  <a:srgbClr val="00B0F0"/>
                </a:solidFill>
              </a:rPr>
              <a:t>）</a:t>
            </a:r>
            <a:endParaRPr lang="zh-CN" altLang="en-US" sz="1000" b="1" dirty="0">
              <a:solidFill>
                <a:srgbClr val="00B0F0"/>
              </a:solidFill>
            </a:endParaRPr>
          </a:p>
          <a:p>
            <a:r>
              <a:rPr lang="en-US" altLang="zh-CN" sz="1000" dirty="0"/>
              <a:t>▪ </a:t>
            </a:r>
            <a:r>
              <a:rPr lang="en-US" altLang="zh-CN" sz="1000" dirty="0" smtClean="0"/>
              <a:t> Backbone</a:t>
            </a:r>
            <a:r>
              <a:rPr lang="zh-CN" altLang="en-US" sz="1000" dirty="0"/>
              <a:t>： </a:t>
            </a:r>
            <a:r>
              <a:rPr lang="en-US" altLang="zh-CN" sz="1000" dirty="0" err="1"/>
              <a:t>RegNet</a:t>
            </a:r>
            <a:r>
              <a:rPr lang="zh-CN" altLang="en-US" sz="1000" dirty="0"/>
              <a:t>，目前主流最好的</a:t>
            </a:r>
            <a:r>
              <a:rPr lang="en-US" altLang="zh-CN" sz="1000" dirty="0"/>
              <a:t>backbone</a:t>
            </a:r>
          </a:p>
          <a:p>
            <a:r>
              <a:rPr lang="en-US" altLang="zh-CN" sz="1000" dirty="0" smtClean="0"/>
              <a:t>▪  Neck</a:t>
            </a:r>
            <a:r>
              <a:rPr lang="zh-CN" altLang="en-US" sz="1000" dirty="0"/>
              <a:t>： </a:t>
            </a:r>
            <a:r>
              <a:rPr lang="en-US" altLang="zh-CN" sz="1000" dirty="0" err="1"/>
              <a:t>BiFPN</a:t>
            </a:r>
            <a:r>
              <a:rPr lang="zh-CN" altLang="en-US" sz="1000" dirty="0"/>
              <a:t>，多尺度的传统做法</a:t>
            </a:r>
          </a:p>
          <a:p>
            <a:r>
              <a:rPr lang="en-US" altLang="zh-CN" sz="1000" dirty="0"/>
              <a:t>▪ </a:t>
            </a:r>
            <a:r>
              <a:rPr lang="en-US" altLang="zh-CN" sz="1000" dirty="0" smtClean="0"/>
              <a:t> Heads</a:t>
            </a:r>
            <a:r>
              <a:rPr lang="zh-CN" altLang="en-US" sz="1000" dirty="0"/>
              <a:t>： </a:t>
            </a:r>
            <a:r>
              <a:rPr lang="en-US" altLang="zh-CN" sz="1000" dirty="0" err="1"/>
              <a:t>HydraNet</a:t>
            </a:r>
            <a:r>
              <a:rPr lang="en-US" altLang="zh-CN" sz="1000" dirty="0"/>
              <a:t> Detection:</a:t>
            </a:r>
            <a:endParaRPr lang="zh-CN" altLang="en-US" sz="1000" dirty="0"/>
          </a:p>
        </p:txBody>
      </p:sp>
      <p:sp>
        <p:nvSpPr>
          <p:cNvPr id="18" name="矩形 17"/>
          <p:cNvSpPr/>
          <p:nvPr/>
        </p:nvSpPr>
        <p:spPr>
          <a:xfrm>
            <a:off x="230853" y="8688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4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亮点</a:t>
            </a:r>
          </a:p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Vector Space </a:t>
            </a:r>
            <a:r>
              <a:rPr lang="zh-CN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向量空间                       </a:t>
            </a:r>
            <a:r>
              <a:rPr lang="en-US" altLang="zh-CN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zh-CN" altLang="en-US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表征形式</a:t>
            </a:r>
            <a:endParaRPr lang="en-US" altLang="zh-CN" sz="10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 Multi Camera Fusion </a:t>
            </a:r>
            <a:r>
              <a:rPr lang="zh-CN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</a:t>
            </a:r>
            <a:r>
              <a:rPr lang="zh-CN" altLang="en-US" sz="1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相机</a:t>
            </a:r>
            <a:r>
              <a:rPr lang="zh-CN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融合      </a:t>
            </a:r>
            <a:r>
              <a:rPr lang="en-US" altLang="zh-CN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zh-CN" altLang="en-US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空间信息       </a:t>
            </a:r>
            <a:endParaRPr lang="en-US" altLang="zh-CN" sz="10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▪Video Fusion </a:t>
            </a:r>
            <a:r>
              <a:rPr lang="zh-CN" altLang="en-US" sz="1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时序融合                        </a:t>
            </a:r>
            <a:r>
              <a:rPr lang="en-US" altLang="zh-CN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 </a:t>
            </a:r>
            <a:r>
              <a:rPr lang="zh-CN" altLang="en-US" sz="1000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时序信息 </a:t>
            </a:r>
            <a:endParaRPr lang="en-US" altLang="zh-CN" sz="1000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1000" dirty="0" smtClean="0">
              <a:solidFill>
                <a:srgbClr val="FF0000"/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529" y="0"/>
            <a:ext cx="3129314" cy="428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8946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Tesla FSD</a:t>
            </a:r>
            <a:r>
              <a:rPr lang="zh-CN" altLang="en-US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解析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7" y="767629"/>
            <a:ext cx="1484732" cy="37241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4343" y="4544877"/>
            <a:ext cx="22540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Detection Structure</a:t>
            </a:r>
            <a:endParaRPr lang="zh-CN" altLang="en-US" sz="1400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67792" y="4851881"/>
            <a:ext cx="33522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rgbClr val="29292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Input→backbone→neck→head→Output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50732" y="3427811"/>
            <a:ext cx="1685204" cy="336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head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HydraNet</a:t>
            </a:r>
            <a:endParaRPr lang="en-US" altLang="zh-CN" b="0" i="0" dirty="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50732" y="-37992"/>
            <a:ext cx="1749197" cy="33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backbone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RegNet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651062" y="1596577"/>
            <a:ext cx="1266693" cy="336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neck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BiFPN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 descr="https://miro.medium.com/max/700/1*RRvWJROHS0838ZehSbAca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2" t="16193" r="7152"/>
          <a:stretch/>
        </p:blipFill>
        <p:spPr bwMode="auto">
          <a:xfrm>
            <a:off x="5909480" y="4254"/>
            <a:ext cx="3058610" cy="1558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miro.medium.com/max/700/1*Ffwcic0Vujsa7cW0vVbyg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5" t="12853" r="3672" b="2334"/>
          <a:stretch/>
        </p:blipFill>
        <p:spPr bwMode="auto">
          <a:xfrm>
            <a:off x="5909480" y="1687697"/>
            <a:ext cx="3058610" cy="1784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9480" y="3610790"/>
            <a:ext cx="3058610" cy="122673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651062" y="285102"/>
            <a:ext cx="2036135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2020 Facebook  </a:t>
            </a:r>
          </a:p>
          <a:p>
            <a:r>
              <a:rPr lang="en-US" altLang="zh-CN" sz="1000" b="1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Designing </a:t>
            </a:r>
            <a:r>
              <a:rPr lang="en-US" altLang="zh-CN" sz="1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Design Spaces </a:t>
            </a:r>
            <a:endParaRPr lang="en-US" altLang="zh-CN" sz="1000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647415" y="734778"/>
            <a:ext cx="19824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1. </a:t>
            </a:r>
            <a:r>
              <a:rPr lang="zh-CN" altLang="en-US" sz="1000" dirty="0" smtClean="0"/>
              <a:t>一</a:t>
            </a:r>
            <a:r>
              <a:rPr lang="zh-CN" altLang="en-US" sz="1000" dirty="0"/>
              <a:t>个非常好的设计</a:t>
            </a:r>
            <a:r>
              <a:rPr lang="zh-CN" altLang="en-US" sz="1000" dirty="0" smtClean="0"/>
              <a:t>空间</a:t>
            </a:r>
            <a:endParaRPr lang="zh-CN" altLang="en-US" sz="1000" dirty="0"/>
          </a:p>
          <a:p>
            <a:r>
              <a:rPr lang="en-US" altLang="zh-CN" sz="1000" dirty="0" smtClean="0"/>
              <a:t>2. </a:t>
            </a:r>
            <a:r>
              <a:rPr lang="zh-CN" altLang="en-US" sz="1000" dirty="0" smtClean="0"/>
              <a:t>权衡</a:t>
            </a:r>
            <a:r>
              <a:rPr lang="zh-CN" altLang="en-US" sz="1000" dirty="0"/>
              <a:t>延迟和</a:t>
            </a:r>
            <a:r>
              <a:rPr lang="zh-CN" altLang="en-US" sz="1000" dirty="0" smtClean="0"/>
              <a:t>准确性</a:t>
            </a:r>
            <a:endParaRPr lang="zh-CN" altLang="en-US" sz="1000" dirty="0"/>
          </a:p>
        </p:txBody>
      </p:sp>
      <p:sp>
        <p:nvSpPr>
          <p:cNvPr id="22" name="矩形 21"/>
          <p:cNvSpPr/>
          <p:nvPr/>
        </p:nvSpPr>
        <p:spPr>
          <a:xfrm>
            <a:off x="2647415" y="1919671"/>
            <a:ext cx="29979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2019 Google  </a:t>
            </a:r>
          </a:p>
          <a:p>
            <a:r>
              <a:rPr lang="en-US" altLang="zh-CN" sz="1000" b="1" i="1" dirty="0" err="1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EfficientDet</a:t>
            </a:r>
            <a:r>
              <a:rPr lang="en-US" altLang="zh-CN" sz="1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Scalable and Efficient Object </a:t>
            </a:r>
            <a:r>
              <a:rPr lang="en-US" altLang="zh-CN" sz="1000" b="1" i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endParaRPr lang="en-US" altLang="zh-CN" sz="1000" b="1" i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651062" y="2332957"/>
            <a:ext cx="30856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1. </a:t>
            </a:r>
            <a:r>
              <a:rPr lang="zh-CN" altLang="en-US" sz="1000" dirty="0" smtClean="0"/>
              <a:t>在自上向下特征</a:t>
            </a:r>
            <a:r>
              <a:rPr lang="zh-CN" altLang="en-US" sz="1000" dirty="0"/>
              <a:t>融合之后</a:t>
            </a:r>
            <a:r>
              <a:rPr lang="zh-CN" altLang="en-US" sz="1000" dirty="0" smtClean="0"/>
              <a:t>，再自下而上</a:t>
            </a:r>
            <a:r>
              <a:rPr lang="zh-CN" altLang="en-US" sz="1000" dirty="0"/>
              <a:t>进行</a:t>
            </a:r>
            <a:r>
              <a:rPr lang="zh-CN" altLang="en-US" sz="1000" dirty="0" smtClean="0"/>
              <a:t>融合</a:t>
            </a:r>
            <a:endParaRPr lang="zh-CN" altLang="en-US" sz="1000" dirty="0"/>
          </a:p>
          <a:p>
            <a:r>
              <a:rPr lang="en-US" altLang="zh-CN" sz="1000" dirty="0" smtClean="0"/>
              <a:t>2. </a:t>
            </a:r>
            <a:r>
              <a:rPr lang="zh-CN" altLang="en-US" sz="1000" dirty="0" smtClean="0"/>
              <a:t>在</a:t>
            </a:r>
            <a:r>
              <a:rPr lang="zh-CN" altLang="en-US" sz="1000" dirty="0"/>
              <a:t>融合特征</a:t>
            </a:r>
            <a:r>
              <a:rPr lang="zh-CN" altLang="en-US" sz="1000" dirty="0" smtClean="0"/>
              <a:t>时，</a:t>
            </a:r>
            <a:r>
              <a:rPr lang="zh-CN" altLang="en-US" sz="1000" dirty="0"/>
              <a:t>由于不同的输入特征具有不同的分辨率，它们通常对输出特征的贡献不同</a:t>
            </a:r>
            <a:r>
              <a:rPr lang="zh-CN" altLang="en-US" sz="1000" dirty="0" smtClean="0"/>
              <a:t>。为</a:t>
            </a:r>
            <a:r>
              <a:rPr lang="zh-CN" altLang="en-US" sz="1000" dirty="0"/>
              <a:t>每个输入增加了一个额外的权重。</a:t>
            </a:r>
          </a:p>
        </p:txBody>
      </p:sp>
      <p:sp>
        <p:nvSpPr>
          <p:cNvPr id="24" name="矩形 23"/>
          <p:cNvSpPr/>
          <p:nvPr/>
        </p:nvSpPr>
        <p:spPr>
          <a:xfrm>
            <a:off x="2647415" y="3737753"/>
            <a:ext cx="330891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 CVPR  </a:t>
            </a:r>
          </a:p>
          <a:p>
            <a:r>
              <a:rPr lang="en-US" altLang="zh-CN" sz="1000" b="1" i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Only Look Once: Unified, Real-Time Object Detection</a:t>
            </a:r>
          </a:p>
        </p:txBody>
      </p:sp>
      <p:sp>
        <p:nvSpPr>
          <p:cNvPr id="21" name="矩形 20"/>
          <p:cNvSpPr/>
          <p:nvPr/>
        </p:nvSpPr>
        <p:spPr>
          <a:xfrm>
            <a:off x="6662430" y="4824243"/>
            <a:ext cx="198804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err="1" smtClean="0">
                <a:solidFill>
                  <a:srgbClr val="7030A0"/>
                </a:solidFill>
              </a:rPr>
              <a:t>cls</a:t>
            </a:r>
            <a:r>
              <a:rPr lang="en-US" altLang="zh-CN" sz="1000" dirty="0" smtClean="0">
                <a:solidFill>
                  <a:srgbClr val="7030A0"/>
                </a:solidFill>
              </a:rPr>
              <a:t>--</a:t>
            </a:r>
            <a:r>
              <a:rPr lang="zh-CN" altLang="en-US" sz="1000" dirty="0" smtClean="0">
                <a:solidFill>
                  <a:srgbClr val="7030A0"/>
                </a:solidFill>
              </a:rPr>
              <a:t>分类</a:t>
            </a:r>
            <a:r>
              <a:rPr lang="zh-CN" altLang="en-US" sz="1000" dirty="0">
                <a:solidFill>
                  <a:srgbClr val="7030A0"/>
                </a:solidFill>
              </a:rPr>
              <a:t>，</a:t>
            </a:r>
            <a:r>
              <a:rPr lang="en-US" altLang="zh-CN" sz="1000" dirty="0" err="1" smtClean="0">
                <a:solidFill>
                  <a:srgbClr val="7030A0"/>
                </a:solidFill>
              </a:rPr>
              <a:t>reg</a:t>
            </a:r>
            <a:r>
              <a:rPr lang="en-US" altLang="zh-CN" sz="1000" dirty="0" smtClean="0">
                <a:solidFill>
                  <a:srgbClr val="7030A0"/>
                </a:solidFill>
              </a:rPr>
              <a:t>--</a:t>
            </a:r>
            <a:r>
              <a:rPr lang="zh-CN" altLang="en-US" sz="1000" dirty="0" smtClean="0">
                <a:solidFill>
                  <a:srgbClr val="7030A0"/>
                </a:solidFill>
              </a:rPr>
              <a:t>回归</a:t>
            </a:r>
            <a:r>
              <a:rPr lang="zh-CN" altLang="en-US" sz="1000" dirty="0">
                <a:solidFill>
                  <a:srgbClr val="7030A0"/>
                </a:solidFill>
              </a:rPr>
              <a:t>边界框</a:t>
            </a:r>
            <a:r>
              <a:rPr lang="en-US" altLang="zh-CN" sz="1000" dirty="0" smtClean="0">
                <a:solidFill>
                  <a:srgbClr val="7030A0"/>
                </a:solidFill>
              </a:rPr>
              <a:t>+</a:t>
            </a:r>
            <a:r>
              <a:rPr lang="zh-CN" altLang="en-US" sz="1000" dirty="0" smtClean="0">
                <a:solidFill>
                  <a:srgbClr val="7030A0"/>
                </a:solidFill>
              </a:rPr>
              <a:t>中心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651062" y="4102477"/>
            <a:ext cx="3346345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smtClean="0"/>
              <a:t>1. Feature </a:t>
            </a:r>
            <a:r>
              <a:rPr lang="en-US" altLang="zh-CN" sz="1000" dirty="0"/>
              <a:t>Sharing : </a:t>
            </a:r>
            <a:r>
              <a:rPr lang="zh-CN" altLang="en-US" sz="1000" dirty="0"/>
              <a:t>减少重复卷积</a:t>
            </a:r>
            <a:r>
              <a:rPr lang="zh-CN" altLang="en-US" sz="1000" dirty="0" smtClean="0"/>
              <a:t>计算、</a:t>
            </a:r>
            <a:r>
              <a:rPr lang="en-US" altLang="zh-CN" sz="1000" dirty="0" smtClean="0"/>
              <a:t>backbone</a:t>
            </a:r>
            <a:r>
              <a:rPr lang="zh-CN" altLang="en-US" sz="1000" dirty="0" smtClean="0"/>
              <a:t>数量</a:t>
            </a:r>
            <a:endParaRPr lang="en-US" altLang="zh-CN" sz="1000" dirty="0" smtClean="0"/>
          </a:p>
          <a:p>
            <a:r>
              <a:rPr lang="en-US" altLang="zh-CN" sz="1000" dirty="0" smtClean="0"/>
              <a:t>2. De-Couples-Tasks</a:t>
            </a:r>
            <a:r>
              <a:rPr lang="zh-CN" altLang="en-US" sz="1000" dirty="0" smtClean="0"/>
              <a:t>：特定</a:t>
            </a:r>
            <a:r>
              <a:rPr lang="zh-CN" altLang="en-US" sz="1000" dirty="0"/>
              <a:t>任务与主干解耦，能够单独微调任务</a:t>
            </a:r>
          </a:p>
          <a:p>
            <a:r>
              <a:rPr lang="en-US" altLang="zh-CN" sz="1000" dirty="0" smtClean="0"/>
              <a:t>3. Representation </a:t>
            </a:r>
            <a:r>
              <a:rPr lang="en-US" altLang="zh-CN" sz="1000" dirty="0"/>
              <a:t>Bottleneck</a:t>
            </a:r>
            <a:r>
              <a:rPr lang="zh-CN" altLang="en-US" sz="1000" dirty="0"/>
              <a:t>：在训练过程中缓存特征，</a:t>
            </a:r>
            <a:r>
              <a:rPr lang="zh-CN" altLang="en-US" sz="1000" dirty="0" smtClean="0"/>
              <a:t>当在</a:t>
            </a:r>
            <a:r>
              <a:rPr lang="zh-CN" altLang="en-US" sz="1000" dirty="0"/>
              <a:t>做微调工作流时，只使用缓存的特征对头部进行微调。</a:t>
            </a:r>
            <a:endParaRPr lang="zh-CN" altLang="en-US" sz="1000" dirty="0"/>
          </a:p>
        </p:txBody>
      </p:sp>
      <p:sp>
        <p:nvSpPr>
          <p:cNvPr id="28" name="矩形 27"/>
          <p:cNvSpPr/>
          <p:nvPr/>
        </p:nvSpPr>
        <p:spPr>
          <a:xfrm>
            <a:off x="6358661" y="3420254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7030A0"/>
                </a:solidFill>
              </a:rPr>
              <a:t>浅层</a:t>
            </a:r>
            <a:r>
              <a:rPr lang="zh-CN" altLang="en-US" sz="1000" dirty="0" smtClean="0">
                <a:solidFill>
                  <a:srgbClr val="7030A0"/>
                </a:solidFill>
              </a:rPr>
              <a:t>网络</a:t>
            </a:r>
            <a:r>
              <a:rPr lang="en-US" altLang="zh-CN" sz="1000" dirty="0" smtClean="0">
                <a:solidFill>
                  <a:srgbClr val="7030A0"/>
                </a:solidFill>
              </a:rPr>
              <a:t>—</a:t>
            </a:r>
            <a:r>
              <a:rPr lang="zh-CN" altLang="en-US" sz="1000" dirty="0" smtClean="0">
                <a:solidFill>
                  <a:srgbClr val="7030A0"/>
                </a:solidFill>
              </a:rPr>
              <a:t>学习细节，深层网络</a:t>
            </a:r>
            <a:r>
              <a:rPr lang="en-US" altLang="zh-CN" sz="1000" dirty="0" smtClean="0">
                <a:solidFill>
                  <a:srgbClr val="7030A0"/>
                </a:solidFill>
              </a:rPr>
              <a:t>—</a:t>
            </a:r>
            <a:r>
              <a:rPr lang="zh-CN" altLang="en-US" sz="1000" dirty="0" smtClean="0">
                <a:solidFill>
                  <a:srgbClr val="7030A0"/>
                </a:solidFill>
              </a:rPr>
              <a:t>学习语义</a:t>
            </a:r>
            <a:endParaRPr lang="zh-CN" altLang="en-US" sz="1000" dirty="0">
              <a:solidFill>
                <a:srgbClr val="7030A0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84350" y="1500185"/>
            <a:ext cx="259878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 err="1" smtClean="0">
                <a:solidFill>
                  <a:srgbClr val="7030A0"/>
                </a:solidFill>
              </a:rPr>
              <a:t>AlexNet</a:t>
            </a:r>
            <a:r>
              <a:rPr lang="en-US" altLang="zh-CN" sz="1000" dirty="0" smtClean="0">
                <a:solidFill>
                  <a:srgbClr val="7030A0"/>
                </a:solidFill>
              </a:rPr>
              <a:t>/VGG/</a:t>
            </a:r>
            <a:r>
              <a:rPr lang="en-US" altLang="zh-CN" sz="1000" dirty="0" err="1" smtClean="0">
                <a:solidFill>
                  <a:srgbClr val="7030A0"/>
                </a:solidFill>
              </a:rPr>
              <a:t>ResNet</a:t>
            </a:r>
            <a:r>
              <a:rPr lang="en-US" altLang="zh-CN" sz="1000" dirty="0" smtClean="0">
                <a:solidFill>
                  <a:srgbClr val="7030A0"/>
                </a:solidFill>
              </a:rPr>
              <a:t>/</a:t>
            </a:r>
            <a:r>
              <a:rPr lang="en-US" altLang="zh-CN" sz="1000" dirty="0" err="1" smtClean="0">
                <a:solidFill>
                  <a:srgbClr val="7030A0"/>
                </a:solidFill>
              </a:rPr>
              <a:t>DenseNet</a:t>
            </a:r>
            <a:r>
              <a:rPr lang="en-US" altLang="zh-CN" sz="1000" dirty="0" smtClean="0">
                <a:solidFill>
                  <a:srgbClr val="7030A0"/>
                </a:solidFill>
              </a:rPr>
              <a:t>/</a:t>
            </a:r>
            <a:r>
              <a:rPr lang="en-US" altLang="zh-CN" sz="1000" dirty="0" err="1" smtClean="0">
                <a:solidFill>
                  <a:srgbClr val="7030A0"/>
                </a:solidFill>
              </a:rPr>
              <a:t>AutoML</a:t>
            </a:r>
            <a:r>
              <a:rPr lang="en-US" altLang="zh-CN" sz="1000" dirty="0" smtClean="0">
                <a:solidFill>
                  <a:srgbClr val="7030A0"/>
                </a:solidFill>
              </a:rPr>
              <a:t>/NAS</a:t>
            </a:r>
            <a:endParaRPr lang="en-US" altLang="zh-CN" sz="10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060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H="1">
            <a:off x="288536" y="319411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sp>
        <p:nvSpPr>
          <p:cNvPr id="4" name="文本框 3"/>
          <p:cNvSpPr txBox="1"/>
          <p:nvPr/>
        </p:nvSpPr>
        <p:spPr>
          <a:xfrm>
            <a:off x="583435" y="320046"/>
            <a:ext cx="32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800" b="1" spc="50">
                <a:ln w="11430"/>
                <a:solidFill>
                  <a:srgbClr val="3760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defTabSz="522605">
              <a:defRPr/>
            </a:pPr>
            <a:r>
              <a:rPr lang="en-US" altLang="zh-CN" kern="0" spc="343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Vector </a:t>
            </a:r>
            <a:r>
              <a:rPr lang="en-US" altLang="zh-CN" kern="0" spc="343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sym typeface="+mn-lt"/>
              </a:rPr>
              <a:t>Space </a:t>
            </a:r>
            <a:endParaRPr lang="zh-CN" altLang="en-US" kern="0" spc="343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flipH="1">
            <a:off x="289171" y="320046"/>
            <a:ext cx="147450" cy="53174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5"/>
          </a:p>
        </p:txBody>
      </p:sp>
      <p:pic>
        <p:nvPicPr>
          <p:cNvPr id="4098" name="Picture 2" descr="https://miro.medium.com/max/700/1*atThGr1UnAracHahum-KXQ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91" y="689378"/>
            <a:ext cx="7131856" cy="401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097074" y="7388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66546" y="4701047"/>
            <a:ext cx="723430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感知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系统预测的结果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必须转化为三维空间，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这是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 &amp; Control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系统的基础。特斯拉将这个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空间称为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向量空间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。车辆及其所在空间的信息，如车辆的</a:t>
            </a:r>
            <a:r>
              <a:rPr lang="zh-CN" altLang="en-US" sz="12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位置、速度、车道、标志、信号灯和周围物体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等。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205181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19"/>
  <p:tag name="KSO_WM_UNIT_ID" val="custom20204519_7*e*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19"/>
  <p:tag name="KSO_WM_UNIT_ID" val="custom20204519_7*a*1"/>
  <p:tag name="KSO_WM_UNIT_ISNUMDGMTITL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19"/>
  <p:tag name="KSO_WM_UNIT_ID" val="custom20204519_7*e*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19"/>
  <p:tag name="KSO_WM_UNIT_ID" val="custom20204519_7*a*1"/>
  <p:tag name="KSO_WM_UNIT_ISNUMDGMTITL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19"/>
  <p:tag name="KSO_WM_UNIT_ID" val="custom20204519_7*e*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19"/>
  <p:tag name="KSO_WM_UNIT_ID" val="custom20204519_7*a*1"/>
  <p:tag name="KSO_WM_UNIT_ISNUMDGM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2"/>
  <p:tag name="KSO_WM_UNIT_TYPE" val="e"/>
  <p:tag name="KSO_WM_UNIT_INDEX" val="1"/>
  <p:tag name="KSO_WM_UNIT_PRESET_TEXT" val="01"/>
  <p:tag name="KSO_WM_TEMPLATE_CATEGORY" val="custom"/>
  <p:tag name="KSO_WM_TEMPLATE_INDEX" val="20204519"/>
  <p:tag name="KSO_WM_UNIT_ID" val="custom20204519_7*e*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19"/>
  <p:tag name="KSO_WM_UNIT_ID" val="custom20204519_7*a*1"/>
  <p:tag name="KSO_WM_UNIT_ISNUMDGMTITLE" val="0"/>
</p:tagLst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15968</TotalTime>
  <Words>1672</Words>
  <Application>Microsoft Office PowerPoint</Application>
  <PresentationFormat>全屏显示(16:9)</PresentationFormat>
  <Paragraphs>183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-apple-system</vt:lpstr>
      <vt:lpstr>Hiragino Sans GB W3</vt:lpstr>
      <vt:lpstr>等线</vt:lpstr>
      <vt:lpstr>宋体</vt:lpstr>
      <vt:lpstr>Microsoft YaHei</vt:lpstr>
      <vt:lpstr>Microsoft YaHei</vt:lpstr>
      <vt:lpstr>Arial</vt:lpstr>
      <vt:lpstr>Calibri</vt:lpstr>
      <vt:lpstr>Helvetica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mohuishou</dc:creator>
  <cp:lastModifiedBy>teng kang</cp:lastModifiedBy>
  <cp:revision>1147</cp:revision>
  <cp:lastPrinted>2020-07-14T09:56:38Z</cp:lastPrinted>
  <dcterms:created xsi:type="dcterms:W3CDTF">2020-07-14T09:56:38Z</dcterms:created>
  <dcterms:modified xsi:type="dcterms:W3CDTF">2021-12-20T03:07:57Z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2052-2.5.0.4070</vt:lpwstr>
  </property>
</Properties>
</file>